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56" r:id="rId3"/>
    <p:sldId id="257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41" autoAdjust="0"/>
    <p:restoredTop sz="94660"/>
  </p:normalViewPr>
  <p:slideViewPr>
    <p:cSldViewPr>
      <p:cViewPr varScale="1">
        <p:scale>
          <a:sx n="69" d="100"/>
          <a:sy n="69" d="100"/>
        </p:scale>
        <p:origin x="-142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54679-373E-4EC7-BB90-7603F48A6A91}" type="datetimeFigureOut">
              <a:rPr lang="cs-CZ" smtClean="0"/>
              <a:t>18.6.2012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4EF9A-4665-4F59-B471-28CC5B40EE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29872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54679-373E-4EC7-BB90-7603F48A6A91}" type="datetimeFigureOut">
              <a:rPr lang="cs-CZ" smtClean="0"/>
              <a:t>18.6.2012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4EF9A-4665-4F59-B471-28CC5B40EE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0191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54679-373E-4EC7-BB90-7603F48A6A91}" type="datetimeFigureOut">
              <a:rPr lang="cs-CZ" smtClean="0"/>
              <a:t>18.6.2012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4EF9A-4665-4F59-B471-28CC5B40EE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52939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54679-373E-4EC7-BB90-7603F48A6A91}" type="datetimeFigureOut">
              <a:rPr lang="cs-CZ" smtClean="0"/>
              <a:t>18.6.2012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4EF9A-4665-4F59-B471-28CC5B40EE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37232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54679-373E-4EC7-BB90-7603F48A6A91}" type="datetimeFigureOut">
              <a:rPr lang="cs-CZ" smtClean="0"/>
              <a:t>18.6.2012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4EF9A-4665-4F59-B471-28CC5B40EE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29794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54679-373E-4EC7-BB90-7603F48A6A91}" type="datetimeFigureOut">
              <a:rPr lang="cs-CZ" smtClean="0"/>
              <a:t>18.6.2012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4EF9A-4665-4F59-B471-28CC5B40EE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8296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54679-373E-4EC7-BB90-7603F48A6A91}" type="datetimeFigureOut">
              <a:rPr lang="cs-CZ" smtClean="0"/>
              <a:t>18.6.2012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4EF9A-4665-4F59-B471-28CC5B40EE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54217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54679-373E-4EC7-BB90-7603F48A6A91}" type="datetimeFigureOut">
              <a:rPr lang="cs-CZ" smtClean="0"/>
              <a:t>18.6.2012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4EF9A-4665-4F59-B471-28CC5B40EE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50218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54679-373E-4EC7-BB90-7603F48A6A91}" type="datetimeFigureOut">
              <a:rPr lang="cs-CZ" smtClean="0"/>
              <a:t>18.6.2012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4EF9A-4665-4F59-B471-28CC5B40EE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32967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54679-373E-4EC7-BB90-7603F48A6A91}" type="datetimeFigureOut">
              <a:rPr lang="cs-CZ" smtClean="0"/>
              <a:t>18.6.2012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4EF9A-4665-4F59-B471-28CC5B40EE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8340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54679-373E-4EC7-BB90-7603F48A6A91}" type="datetimeFigureOut">
              <a:rPr lang="cs-CZ" smtClean="0"/>
              <a:t>18.6.2012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4EF9A-4665-4F59-B471-28CC5B40EE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5001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F54679-373E-4EC7-BB90-7603F48A6A91}" type="datetimeFigureOut">
              <a:rPr lang="cs-CZ" smtClean="0"/>
              <a:t>18.6.2012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74EF9A-4665-4F59-B471-28CC5B40EE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92102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47632"/>
            <a:ext cx="4505325" cy="5949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4464" y="447632"/>
            <a:ext cx="4108450" cy="565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071859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696647" y="332656"/>
            <a:ext cx="864096" cy="1008112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cs-CZ" sz="72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V</a:t>
            </a:r>
            <a:endParaRPr lang="cs-CZ" sz="7200" b="1" dirty="0">
              <a:ln w="50800"/>
              <a:solidFill>
                <a:schemeClr val="bg1">
                  <a:shade val="50000"/>
                </a:schemeClr>
              </a:solidFill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1664799" y="332656"/>
            <a:ext cx="864096" cy="1008112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cs-CZ" sz="72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Y</a:t>
            </a:r>
            <a:endParaRPr lang="cs-CZ" sz="7200" b="1" dirty="0">
              <a:ln w="50800"/>
              <a:solidFill>
                <a:schemeClr val="bg1">
                  <a:shade val="50000"/>
                </a:schemeClr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2664883" y="332656"/>
            <a:ext cx="864096" cy="1008112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cs-CZ" sz="72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Š</a:t>
            </a:r>
            <a:endParaRPr lang="cs-CZ" sz="7200" b="1" dirty="0">
              <a:ln w="50800"/>
              <a:solidFill>
                <a:schemeClr val="bg1">
                  <a:shade val="50000"/>
                </a:schemeClr>
              </a:solidFill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3660272" y="332656"/>
            <a:ext cx="864096" cy="1008112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cs-CZ" sz="72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E</a:t>
            </a:r>
            <a:endParaRPr lang="cs-CZ" sz="7200" b="1" dirty="0">
              <a:ln w="50800"/>
              <a:solidFill>
                <a:schemeClr val="bg1">
                  <a:shade val="50000"/>
                </a:schemeClr>
              </a:solidFill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4664873" y="332656"/>
            <a:ext cx="864096" cy="1008112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cs-CZ" sz="72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H</a:t>
            </a:r>
            <a:endParaRPr lang="cs-CZ" sz="7200" b="1" dirty="0">
              <a:ln w="50800"/>
              <a:solidFill>
                <a:schemeClr val="bg1">
                  <a:shade val="50000"/>
                </a:schemeClr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5633025" y="332656"/>
            <a:ext cx="864096" cy="1008112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cs-CZ" sz="72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R</a:t>
            </a:r>
            <a:endParaRPr lang="cs-CZ" sz="7200" b="1" dirty="0">
              <a:ln w="50800"/>
              <a:solidFill>
                <a:schemeClr val="bg1">
                  <a:shade val="50000"/>
                </a:schemeClr>
              </a:solidFill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6633109" y="332656"/>
            <a:ext cx="864096" cy="1008112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cs-CZ" sz="72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A</a:t>
            </a:r>
            <a:endParaRPr lang="cs-CZ" sz="7200" b="1" dirty="0">
              <a:ln w="50800"/>
              <a:solidFill>
                <a:schemeClr val="bg1">
                  <a:shade val="50000"/>
                </a:schemeClr>
              </a:solidFill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7628498" y="332656"/>
            <a:ext cx="864096" cy="1008112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cs-CZ" sz="72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D</a:t>
            </a:r>
            <a:endParaRPr lang="cs-CZ" sz="7200" b="1" dirty="0">
              <a:ln w="50800"/>
              <a:solidFill>
                <a:schemeClr val="bg1">
                  <a:shade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09516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8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0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1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547664" y="562147"/>
            <a:ext cx="1368152" cy="1296144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Obdélník 2"/>
          <p:cNvSpPr/>
          <p:nvPr/>
        </p:nvSpPr>
        <p:spPr>
          <a:xfrm>
            <a:off x="3131840" y="562147"/>
            <a:ext cx="1368152" cy="1296144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Obdélník 3"/>
          <p:cNvSpPr/>
          <p:nvPr/>
        </p:nvSpPr>
        <p:spPr>
          <a:xfrm>
            <a:off x="4716016" y="562147"/>
            <a:ext cx="1368152" cy="1296144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6300192" y="575614"/>
            <a:ext cx="1368152" cy="1296144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TextovéPole 5"/>
          <p:cNvSpPr txBox="1"/>
          <p:nvPr/>
        </p:nvSpPr>
        <p:spPr>
          <a:xfrm>
            <a:off x="511842" y="2362734"/>
            <a:ext cx="820891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cs-CZ" sz="3600" dirty="0" smtClean="0">
                <a:solidFill>
                  <a:schemeClr val="accent6">
                    <a:lumMod val="50000"/>
                  </a:schemeClr>
                </a:solidFill>
              </a:rPr>
              <a:t>největší mořská ryba</a:t>
            </a:r>
          </a:p>
          <a:p>
            <a:pPr marL="285750" indent="-285750">
              <a:buFontTx/>
              <a:buChar char="-"/>
            </a:pPr>
            <a:r>
              <a:rPr lang="cs-CZ" sz="3600" dirty="0" smtClean="0">
                <a:solidFill>
                  <a:schemeClr val="accent6">
                    <a:lumMod val="50000"/>
                  </a:schemeClr>
                </a:solidFill>
              </a:rPr>
              <a:t>dožívají se až 118 let</a:t>
            </a:r>
          </a:p>
          <a:p>
            <a:pPr marL="285750" indent="-285750">
              <a:buFontTx/>
              <a:buChar char="-"/>
            </a:pPr>
            <a:r>
              <a:rPr lang="cs-CZ" sz="3600" dirty="0" smtClean="0">
                <a:solidFill>
                  <a:schemeClr val="accent6">
                    <a:lumMod val="50000"/>
                  </a:schemeClr>
                </a:solidFill>
              </a:rPr>
              <a:t>mohou dosáhnout 8,5m a 1000kg</a:t>
            </a:r>
          </a:p>
          <a:p>
            <a:pPr marL="285750" indent="-285750">
              <a:buFontTx/>
              <a:buChar char="-"/>
            </a:pPr>
            <a:r>
              <a:rPr lang="cs-CZ" sz="3600" dirty="0" smtClean="0">
                <a:solidFill>
                  <a:schemeClr val="accent6">
                    <a:lumMod val="50000"/>
                  </a:schemeClr>
                </a:solidFill>
              </a:rPr>
              <a:t>nejtěžší jedinec měl 1571kg</a:t>
            </a:r>
          </a:p>
          <a:p>
            <a:pPr marL="285750" indent="-285750">
              <a:buFontTx/>
              <a:buChar char="-"/>
            </a:pPr>
            <a:r>
              <a:rPr lang="cs-CZ" sz="3600" dirty="0" smtClean="0">
                <a:solidFill>
                  <a:schemeClr val="accent6">
                    <a:lumMod val="50000"/>
                  </a:schemeClr>
                </a:solidFill>
              </a:rPr>
              <a:t>loví se pro jikry známé jako černý kaviár</a:t>
            </a:r>
          </a:p>
        </p:txBody>
      </p:sp>
    </p:spTree>
    <p:extLst>
      <p:ext uri="{BB962C8B-B14F-4D97-AF65-F5344CB8AC3E}">
        <p14:creationId xmlns:p14="http://schemas.microsoft.com/office/powerpoint/2010/main" val="2828410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475656" y="620688"/>
            <a:ext cx="1368152" cy="1296144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Obdélník 2"/>
          <p:cNvSpPr/>
          <p:nvPr/>
        </p:nvSpPr>
        <p:spPr>
          <a:xfrm>
            <a:off x="3059832" y="620688"/>
            <a:ext cx="1368152" cy="1296144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96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accent5">
                    <a:lumMod val="60000"/>
                    <a:lumOff val="40000"/>
                  </a:schemeClr>
                </a:solidFill>
              </a:rPr>
              <a:t>Y</a:t>
            </a:r>
            <a:endParaRPr lang="cs-CZ" sz="9600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4644008" y="620688"/>
            <a:ext cx="1368152" cy="1296144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6228184" y="634155"/>
            <a:ext cx="1368152" cy="1296144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1475656" y="2492896"/>
            <a:ext cx="1368152" cy="1296144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3059832" y="2492896"/>
            <a:ext cx="1368152" cy="1296144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96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accent5">
                    <a:lumMod val="60000"/>
                    <a:lumOff val="40000"/>
                  </a:schemeClr>
                </a:solidFill>
              </a:rPr>
              <a:t>Y</a:t>
            </a:r>
            <a:endParaRPr lang="cs-CZ" sz="9600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4644008" y="2492896"/>
            <a:ext cx="1368152" cy="1296144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/>
          <p:cNvSpPr/>
          <p:nvPr/>
        </p:nvSpPr>
        <p:spPr>
          <a:xfrm>
            <a:off x="6228184" y="2506363"/>
            <a:ext cx="1368152" cy="1296144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96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accent5">
                    <a:lumMod val="60000"/>
                    <a:lumOff val="40000"/>
                  </a:schemeClr>
                </a:solidFill>
              </a:rPr>
              <a:t>A</a:t>
            </a:r>
            <a:endParaRPr lang="cs-CZ" sz="9600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1475656" y="4581128"/>
            <a:ext cx="1368152" cy="1296144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3059832" y="4581128"/>
            <a:ext cx="1368152" cy="1296144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96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accent5">
                    <a:lumMod val="60000"/>
                    <a:lumOff val="40000"/>
                  </a:schemeClr>
                </a:solidFill>
              </a:rPr>
              <a:t>Y</a:t>
            </a:r>
            <a:endParaRPr lang="cs-CZ" sz="9600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2" name="Obdélník 11"/>
          <p:cNvSpPr/>
          <p:nvPr/>
        </p:nvSpPr>
        <p:spPr>
          <a:xfrm>
            <a:off x="4644008" y="4581128"/>
            <a:ext cx="1368152" cy="1296144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96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accent5">
                    <a:lumMod val="60000"/>
                    <a:lumOff val="40000"/>
                  </a:schemeClr>
                </a:solidFill>
              </a:rPr>
              <a:t>Z</a:t>
            </a:r>
            <a:endParaRPr lang="cs-CZ" sz="9600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3" name="Obdélník 12"/>
          <p:cNvSpPr/>
          <p:nvPr/>
        </p:nvSpPr>
        <p:spPr>
          <a:xfrm>
            <a:off x="6228184" y="4594595"/>
            <a:ext cx="1368152" cy="1296144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96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accent5">
                    <a:lumMod val="60000"/>
                    <a:lumOff val="40000"/>
                  </a:schemeClr>
                </a:solidFill>
              </a:rPr>
              <a:t>A</a:t>
            </a:r>
            <a:endParaRPr lang="cs-CZ" sz="9600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2398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8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0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1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5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6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6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6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6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6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7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8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8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8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9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9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475656" y="692696"/>
            <a:ext cx="1368152" cy="1296144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96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accent5">
                    <a:lumMod val="60000"/>
                    <a:lumOff val="40000"/>
                  </a:schemeClr>
                </a:solidFill>
              </a:rPr>
              <a:t>V</a:t>
            </a:r>
            <a:endParaRPr lang="cs-CZ" sz="9600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3059832" y="692696"/>
            <a:ext cx="1368152" cy="1296144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96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accent5">
                    <a:lumMod val="60000"/>
                    <a:lumOff val="40000"/>
                  </a:schemeClr>
                </a:solidFill>
              </a:rPr>
              <a:t>Y</a:t>
            </a:r>
            <a:endParaRPr lang="cs-CZ" sz="9600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4644008" y="692696"/>
            <a:ext cx="1368152" cy="1296144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96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accent5">
                    <a:lumMod val="60000"/>
                    <a:lumOff val="40000"/>
                  </a:schemeClr>
                </a:solidFill>
              </a:rPr>
              <a:t>Z</a:t>
            </a:r>
            <a:endParaRPr lang="cs-CZ" sz="9600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6228184" y="706163"/>
            <a:ext cx="1368152" cy="1296144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96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chemeClr val="accent5">
                    <a:lumMod val="60000"/>
                    <a:lumOff val="40000"/>
                  </a:schemeClr>
                </a:solidFill>
              </a:rPr>
              <a:t>A</a:t>
            </a:r>
            <a:endParaRPr lang="cs-CZ" sz="9600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1297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863588" y="382394"/>
            <a:ext cx="1080120" cy="1224136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2086860" y="382394"/>
            <a:ext cx="1080120" cy="1224136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3311860" y="382394"/>
            <a:ext cx="1080120" cy="1224136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4535996" y="382394"/>
            <a:ext cx="1080120" cy="1224136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5760132" y="382394"/>
            <a:ext cx="1080120" cy="1224136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/>
          <p:cNvSpPr/>
          <p:nvPr/>
        </p:nvSpPr>
        <p:spPr>
          <a:xfrm>
            <a:off x="6984268" y="382394"/>
            <a:ext cx="1080120" cy="1224136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TextovéPole 9"/>
          <p:cNvSpPr txBox="1"/>
          <p:nvPr/>
        </p:nvSpPr>
        <p:spPr>
          <a:xfrm>
            <a:off x="639893" y="2818007"/>
            <a:ext cx="806489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cs-CZ" sz="4000" dirty="0" smtClean="0">
                <a:solidFill>
                  <a:schemeClr val="accent4">
                    <a:lumMod val="50000"/>
                  </a:schemeClr>
                </a:solidFill>
              </a:rPr>
              <a:t>okresní město v severní části Jihomoravského kraje</a:t>
            </a:r>
          </a:p>
          <a:p>
            <a:pPr marL="285750" indent="-285750">
              <a:buFontTx/>
              <a:buChar char="-"/>
            </a:pPr>
            <a:r>
              <a:rPr lang="cs-CZ" sz="4000" dirty="0" smtClean="0">
                <a:solidFill>
                  <a:schemeClr val="accent4">
                    <a:lumMod val="50000"/>
                  </a:schemeClr>
                </a:solidFill>
              </a:rPr>
              <a:t>leží na řece Haná</a:t>
            </a:r>
          </a:p>
          <a:p>
            <a:pPr marL="285750" indent="-285750">
              <a:buFontTx/>
              <a:buChar char="-"/>
            </a:pPr>
            <a:r>
              <a:rPr lang="cs-CZ" sz="4000" dirty="0" smtClean="0">
                <a:solidFill>
                  <a:schemeClr val="accent4">
                    <a:lumMod val="50000"/>
                  </a:schemeClr>
                </a:solidFill>
              </a:rPr>
              <a:t>leží uprostřed Moravy </a:t>
            </a:r>
            <a:endParaRPr lang="cs-CZ" sz="4000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08982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8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63588" y="382394"/>
            <a:ext cx="1080120" cy="1224136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Obdélník 2"/>
          <p:cNvSpPr/>
          <p:nvPr/>
        </p:nvSpPr>
        <p:spPr>
          <a:xfrm>
            <a:off x="2086860" y="382394"/>
            <a:ext cx="1080120" cy="1224136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7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5">
                    <a:lumMod val="40000"/>
                    <a:lumOff val="6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Y</a:t>
            </a:r>
            <a:endParaRPr lang="cs-CZ" sz="72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accent5">
                  <a:lumMod val="40000"/>
                  <a:lumOff val="60000"/>
                </a:schemeClr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3311860" y="382394"/>
            <a:ext cx="1080120" cy="1224136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4535996" y="382394"/>
            <a:ext cx="1080120" cy="1224136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5760132" y="382394"/>
            <a:ext cx="1080120" cy="1224136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6984268" y="382394"/>
            <a:ext cx="1080120" cy="1224136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863588" y="2276872"/>
            <a:ext cx="1080120" cy="1224136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/>
          <p:cNvSpPr/>
          <p:nvPr/>
        </p:nvSpPr>
        <p:spPr>
          <a:xfrm>
            <a:off x="2086860" y="2276872"/>
            <a:ext cx="1080120" cy="1224136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7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5">
                    <a:lumMod val="40000"/>
                    <a:lumOff val="6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Y</a:t>
            </a:r>
            <a:endParaRPr lang="cs-CZ" sz="72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accent5">
                  <a:lumMod val="40000"/>
                  <a:lumOff val="60000"/>
                </a:schemeClr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3311860" y="2276872"/>
            <a:ext cx="1080120" cy="1224136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4535996" y="2276872"/>
            <a:ext cx="1080120" cy="1224136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Obdélník 11"/>
          <p:cNvSpPr/>
          <p:nvPr/>
        </p:nvSpPr>
        <p:spPr>
          <a:xfrm>
            <a:off x="5760132" y="2276872"/>
            <a:ext cx="1080120" cy="1224136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7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5">
                    <a:lumMod val="40000"/>
                    <a:lumOff val="6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O</a:t>
            </a:r>
            <a:endParaRPr lang="cs-CZ" sz="72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accent5">
                  <a:lumMod val="40000"/>
                  <a:lumOff val="60000"/>
                </a:schemeClr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3" name="Obdélník 12"/>
          <p:cNvSpPr/>
          <p:nvPr/>
        </p:nvSpPr>
        <p:spPr>
          <a:xfrm>
            <a:off x="6984268" y="2276872"/>
            <a:ext cx="1080120" cy="1224136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bdélník 13"/>
          <p:cNvSpPr/>
          <p:nvPr/>
        </p:nvSpPr>
        <p:spPr>
          <a:xfrm>
            <a:off x="863588" y="4221088"/>
            <a:ext cx="1080120" cy="1224136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Obdélník 14"/>
          <p:cNvSpPr/>
          <p:nvPr/>
        </p:nvSpPr>
        <p:spPr>
          <a:xfrm>
            <a:off x="2086860" y="4221088"/>
            <a:ext cx="1080120" cy="1224136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7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5">
                    <a:lumMod val="40000"/>
                    <a:lumOff val="6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Y</a:t>
            </a:r>
            <a:endParaRPr lang="cs-CZ" sz="72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accent5">
                  <a:lumMod val="40000"/>
                  <a:lumOff val="60000"/>
                </a:schemeClr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6" name="Obdélník 15"/>
          <p:cNvSpPr/>
          <p:nvPr/>
        </p:nvSpPr>
        <p:spPr>
          <a:xfrm>
            <a:off x="3311860" y="4221088"/>
            <a:ext cx="1080120" cy="1224136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7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5">
                    <a:lumMod val="40000"/>
                    <a:lumOff val="6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Š</a:t>
            </a:r>
            <a:endParaRPr lang="cs-CZ" sz="72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accent5">
                  <a:lumMod val="40000"/>
                  <a:lumOff val="60000"/>
                </a:schemeClr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7" name="Obdélník 16"/>
          <p:cNvSpPr/>
          <p:nvPr/>
        </p:nvSpPr>
        <p:spPr>
          <a:xfrm>
            <a:off x="4535996" y="4221088"/>
            <a:ext cx="1080120" cy="1224136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Obdélník 17"/>
          <p:cNvSpPr/>
          <p:nvPr/>
        </p:nvSpPr>
        <p:spPr>
          <a:xfrm>
            <a:off x="5760132" y="4221088"/>
            <a:ext cx="1080120" cy="1224136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7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5">
                    <a:lumMod val="40000"/>
                    <a:lumOff val="6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O</a:t>
            </a:r>
            <a:endParaRPr lang="cs-CZ" sz="72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accent5">
                  <a:lumMod val="40000"/>
                  <a:lumOff val="60000"/>
                </a:schemeClr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19" name="Obdélník 18"/>
          <p:cNvSpPr/>
          <p:nvPr/>
        </p:nvSpPr>
        <p:spPr>
          <a:xfrm>
            <a:off x="6984268" y="4221088"/>
            <a:ext cx="1080120" cy="1224136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060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8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1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3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5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5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6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6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6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6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7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7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8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8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9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9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9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1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1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3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4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4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4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5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6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6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7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7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7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7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8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8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9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9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9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9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63588" y="382394"/>
            <a:ext cx="1080120" cy="1224136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7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5">
                    <a:lumMod val="40000"/>
                    <a:lumOff val="6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V</a:t>
            </a:r>
            <a:endParaRPr lang="cs-CZ" sz="72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accent5">
                  <a:lumMod val="40000"/>
                  <a:lumOff val="60000"/>
                </a:schemeClr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2086860" y="382394"/>
            <a:ext cx="1080120" cy="1224136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7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5">
                    <a:lumMod val="40000"/>
                    <a:lumOff val="6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Y</a:t>
            </a:r>
            <a:endParaRPr lang="cs-CZ" sz="72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accent5">
                  <a:lumMod val="40000"/>
                  <a:lumOff val="60000"/>
                </a:schemeClr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3311860" y="382394"/>
            <a:ext cx="1080120" cy="1224136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7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5">
                    <a:lumMod val="40000"/>
                    <a:lumOff val="6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Š</a:t>
            </a:r>
            <a:endParaRPr lang="cs-CZ" sz="72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accent5">
                  <a:lumMod val="40000"/>
                  <a:lumOff val="60000"/>
                </a:schemeClr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4535996" y="382394"/>
            <a:ext cx="1080120" cy="1224136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7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5">
                    <a:lumMod val="40000"/>
                    <a:lumOff val="6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K</a:t>
            </a:r>
            <a:endParaRPr lang="cs-CZ" sz="72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accent5">
                  <a:lumMod val="40000"/>
                  <a:lumOff val="60000"/>
                </a:schemeClr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5760132" y="382394"/>
            <a:ext cx="1080120" cy="1224136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7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5">
                    <a:lumMod val="40000"/>
                    <a:lumOff val="6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O</a:t>
            </a:r>
            <a:endParaRPr lang="cs-CZ" sz="72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accent5">
                  <a:lumMod val="40000"/>
                  <a:lumOff val="60000"/>
                </a:schemeClr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6984268" y="382394"/>
            <a:ext cx="1080120" cy="1224136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7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5">
                    <a:lumMod val="40000"/>
                    <a:lumOff val="6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</a:rPr>
              <a:t>V</a:t>
            </a:r>
            <a:endParaRPr lang="cs-CZ" sz="72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accent5">
                  <a:lumMod val="40000"/>
                  <a:lumOff val="60000"/>
                </a:schemeClr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90671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8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683568" y="332656"/>
            <a:ext cx="1440160" cy="1501437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/>
          <p:cNvSpPr/>
          <p:nvPr/>
        </p:nvSpPr>
        <p:spPr>
          <a:xfrm>
            <a:off x="2276128" y="332655"/>
            <a:ext cx="1440160" cy="1501437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bdélník 9"/>
          <p:cNvSpPr/>
          <p:nvPr/>
        </p:nvSpPr>
        <p:spPr>
          <a:xfrm>
            <a:off x="3851920" y="332656"/>
            <a:ext cx="1440160" cy="1501437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5436096" y="332654"/>
            <a:ext cx="1440160" cy="1501437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Obdélník 11"/>
          <p:cNvSpPr/>
          <p:nvPr/>
        </p:nvSpPr>
        <p:spPr>
          <a:xfrm>
            <a:off x="7020272" y="332653"/>
            <a:ext cx="1440160" cy="1501437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TextovéPole 12"/>
          <p:cNvSpPr txBox="1"/>
          <p:nvPr/>
        </p:nvSpPr>
        <p:spPr>
          <a:xfrm>
            <a:off x="484490" y="2672045"/>
            <a:ext cx="835292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cs-CZ" sz="4400" dirty="0" smtClean="0">
                <a:solidFill>
                  <a:schemeClr val="tx2">
                    <a:lumMod val="50000"/>
                  </a:schemeClr>
                </a:solidFill>
              </a:rPr>
              <a:t>plemeno psa</a:t>
            </a:r>
          </a:p>
          <a:p>
            <a:pPr marL="285750" indent="-285750">
              <a:buFontTx/>
              <a:buChar char="-"/>
            </a:pPr>
            <a:r>
              <a:rPr lang="cs-CZ" sz="4400" dirty="0" smtClean="0">
                <a:solidFill>
                  <a:schemeClr val="tx2">
                    <a:lumMod val="50000"/>
                  </a:schemeClr>
                </a:solidFill>
              </a:rPr>
              <a:t>říká se: ,,Být hubený jako … ‘‘</a:t>
            </a:r>
            <a:endParaRPr lang="cs-CZ" sz="4400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6588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683568" y="332656"/>
            <a:ext cx="1440160" cy="1501437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Obdélník 2"/>
          <p:cNvSpPr/>
          <p:nvPr/>
        </p:nvSpPr>
        <p:spPr>
          <a:xfrm>
            <a:off x="2276128" y="332655"/>
            <a:ext cx="1440160" cy="1501437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8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Y</a:t>
            </a:r>
            <a:endParaRPr lang="cs-CZ" sz="8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3851920" y="332656"/>
            <a:ext cx="1440160" cy="1501437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5436096" y="332654"/>
            <a:ext cx="1440160" cy="1501437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7020272" y="332653"/>
            <a:ext cx="1440160" cy="1501437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683568" y="2348880"/>
            <a:ext cx="1440160" cy="1501437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2276128" y="2348879"/>
            <a:ext cx="1440160" cy="1501437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8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Y</a:t>
            </a:r>
            <a:endParaRPr lang="cs-CZ" sz="8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3851920" y="2348880"/>
            <a:ext cx="1440160" cy="1501437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bdélník 9"/>
          <p:cNvSpPr/>
          <p:nvPr/>
        </p:nvSpPr>
        <p:spPr>
          <a:xfrm>
            <a:off x="5436096" y="2348878"/>
            <a:ext cx="1440160" cy="1501437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7020272" y="2348877"/>
            <a:ext cx="1440160" cy="1501437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8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</a:t>
            </a:r>
            <a:endParaRPr lang="cs-CZ" sz="8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2" name="Obdélník 11"/>
          <p:cNvSpPr/>
          <p:nvPr/>
        </p:nvSpPr>
        <p:spPr>
          <a:xfrm>
            <a:off x="683568" y="4437112"/>
            <a:ext cx="1440160" cy="1501437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Obdélník 12"/>
          <p:cNvSpPr/>
          <p:nvPr/>
        </p:nvSpPr>
        <p:spPr>
          <a:xfrm>
            <a:off x="2276128" y="4437111"/>
            <a:ext cx="1440160" cy="1501437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8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Y</a:t>
            </a:r>
            <a:endParaRPr lang="cs-CZ" sz="8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4" name="Obdélník 13"/>
          <p:cNvSpPr/>
          <p:nvPr/>
        </p:nvSpPr>
        <p:spPr>
          <a:xfrm>
            <a:off x="3851920" y="4437112"/>
            <a:ext cx="1440160" cy="1501437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8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Ž</a:t>
            </a:r>
            <a:endParaRPr lang="cs-CZ" sz="8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5" name="Obdélník 14"/>
          <p:cNvSpPr/>
          <p:nvPr/>
        </p:nvSpPr>
        <p:spPr>
          <a:xfrm>
            <a:off x="5436096" y="4437110"/>
            <a:ext cx="1440160" cy="1501437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Obdélník 15"/>
          <p:cNvSpPr/>
          <p:nvPr/>
        </p:nvSpPr>
        <p:spPr>
          <a:xfrm>
            <a:off x="7020272" y="4437109"/>
            <a:ext cx="1440160" cy="1501437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8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</a:t>
            </a:r>
            <a:endParaRPr lang="cs-CZ" sz="8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141402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0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1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3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5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5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6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6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6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7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8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8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8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9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9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0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1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1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3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4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4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683568" y="332656"/>
            <a:ext cx="1440160" cy="1501437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8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V</a:t>
            </a:r>
            <a:endParaRPr lang="cs-CZ" sz="8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2276128" y="332655"/>
            <a:ext cx="1440160" cy="1501437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8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Y</a:t>
            </a:r>
            <a:endParaRPr lang="cs-CZ" sz="8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3851920" y="332656"/>
            <a:ext cx="1440160" cy="1501437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8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Ž</a:t>
            </a:r>
            <a:endParaRPr lang="cs-CZ" sz="8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5436096" y="332654"/>
            <a:ext cx="1440160" cy="1501437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8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</a:t>
            </a:r>
            <a:endParaRPr lang="cs-CZ" sz="8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7020272" y="332653"/>
            <a:ext cx="1440160" cy="1501437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8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</a:t>
            </a:r>
            <a:endParaRPr lang="cs-CZ" sz="8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61904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696647" y="332656"/>
            <a:ext cx="864096" cy="1008112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Obdélník 2"/>
          <p:cNvSpPr/>
          <p:nvPr/>
        </p:nvSpPr>
        <p:spPr>
          <a:xfrm>
            <a:off x="1664799" y="332656"/>
            <a:ext cx="864096" cy="1008112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Obdélník 3"/>
          <p:cNvSpPr/>
          <p:nvPr/>
        </p:nvSpPr>
        <p:spPr>
          <a:xfrm>
            <a:off x="2664883" y="332656"/>
            <a:ext cx="864096" cy="1008112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3660272" y="332656"/>
            <a:ext cx="864096" cy="1008112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4664873" y="332656"/>
            <a:ext cx="864096" cy="1008112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5633025" y="332656"/>
            <a:ext cx="864096" cy="1008112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6633109" y="332656"/>
            <a:ext cx="864096" cy="1008112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/>
          <p:cNvSpPr/>
          <p:nvPr/>
        </p:nvSpPr>
        <p:spPr>
          <a:xfrm>
            <a:off x="7628498" y="332656"/>
            <a:ext cx="864096" cy="1008112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TextovéPole 9"/>
          <p:cNvSpPr txBox="1"/>
          <p:nvPr/>
        </p:nvSpPr>
        <p:spPr>
          <a:xfrm>
            <a:off x="347904" y="2924944"/>
            <a:ext cx="8352928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cs-CZ" sz="3200" dirty="0" smtClean="0">
                <a:solidFill>
                  <a:schemeClr val="accent2">
                    <a:lumMod val="50000"/>
                  </a:schemeClr>
                </a:solidFill>
              </a:rPr>
              <a:t>historické opevnění na  skále nad pravým břehem řeky Vltavy v Praze</a:t>
            </a:r>
          </a:p>
          <a:p>
            <a:pPr marL="285750" indent="-285750">
              <a:buFontTx/>
              <a:buChar char="-"/>
            </a:pPr>
            <a:r>
              <a:rPr lang="cs-CZ" sz="3200" dirty="0" smtClean="0">
                <a:solidFill>
                  <a:schemeClr val="accent2">
                    <a:lumMod val="50000"/>
                  </a:schemeClr>
                </a:solidFill>
              </a:rPr>
              <a:t>čtvrť v městské části Prahy 2</a:t>
            </a:r>
          </a:p>
          <a:p>
            <a:pPr marL="285750" indent="-285750">
              <a:buFontTx/>
              <a:buChar char="-"/>
            </a:pPr>
            <a:r>
              <a:rPr lang="cs-CZ" sz="3200" dirty="0" smtClean="0">
                <a:solidFill>
                  <a:schemeClr val="accent2">
                    <a:lumMod val="50000"/>
                  </a:schemeClr>
                </a:solidFill>
              </a:rPr>
              <a:t>váže se k němu řada pověstí</a:t>
            </a:r>
          </a:p>
          <a:p>
            <a:pPr marL="285750" indent="-285750"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06243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8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0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1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1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1" dur="10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2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696647" y="332656"/>
            <a:ext cx="864096" cy="1008112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Obdélník 2"/>
          <p:cNvSpPr/>
          <p:nvPr/>
        </p:nvSpPr>
        <p:spPr>
          <a:xfrm>
            <a:off x="1664799" y="332656"/>
            <a:ext cx="864096" cy="1008112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cs-CZ" sz="7200" b="1" dirty="0">
                <a:ln w="50800"/>
                <a:solidFill>
                  <a:schemeClr val="bg1">
                    <a:shade val="50000"/>
                  </a:schemeClr>
                </a:solidFill>
              </a:rPr>
              <a:t>Y</a:t>
            </a:r>
          </a:p>
        </p:txBody>
      </p:sp>
      <p:sp>
        <p:nvSpPr>
          <p:cNvPr id="4" name="Obdélník 3"/>
          <p:cNvSpPr/>
          <p:nvPr/>
        </p:nvSpPr>
        <p:spPr>
          <a:xfrm>
            <a:off x="2664883" y="332656"/>
            <a:ext cx="864096" cy="1008112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3660272" y="332656"/>
            <a:ext cx="864096" cy="1008112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4664873" y="332656"/>
            <a:ext cx="864096" cy="1008112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5633025" y="332656"/>
            <a:ext cx="864096" cy="1008112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6633109" y="332656"/>
            <a:ext cx="864096" cy="1008112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/>
          <p:cNvSpPr/>
          <p:nvPr/>
        </p:nvSpPr>
        <p:spPr>
          <a:xfrm>
            <a:off x="7628498" y="332656"/>
            <a:ext cx="864096" cy="1008112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bdélník 9"/>
          <p:cNvSpPr/>
          <p:nvPr/>
        </p:nvSpPr>
        <p:spPr>
          <a:xfrm>
            <a:off x="696647" y="2060848"/>
            <a:ext cx="864096" cy="1008112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1664799" y="2060848"/>
            <a:ext cx="864096" cy="1008112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cs-CZ" sz="72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Y</a:t>
            </a:r>
            <a:endParaRPr lang="cs-CZ" sz="7200" b="1" dirty="0">
              <a:ln w="50800"/>
              <a:solidFill>
                <a:schemeClr val="bg1">
                  <a:shade val="50000"/>
                </a:schemeClr>
              </a:solidFill>
            </a:endParaRPr>
          </a:p>
        </p:txBody>
      </p:sp>
      <p:sp>
        <p:nvSpPr>
          <p:cNvPr id="12" name="Obdélník 11"/>
          <p:cNvSpPr/>
          <p:nvPr/>
        </p:nvSpPr>
        <p:spPr>
          <a:xfrm>
            <a:off x="2664883" y="2060848"/>
            <a:ext cx="864096" cy="1008112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Obdélník 12"/>
          <p:cNvSpPr/>
          <p:nvPr/>
        </p:nvSpPr>
        <p:spPr>
          <a:xfrm>
            <a:off x="3660272" y="2060848"/>
            <a:ext cx="864096" cy="1008112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cs-CZ" sz="72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E</a:t>
            </a:r>
            <a:endParaRPr lang="cs-CZ" sz="7200" b="1" dirty="0">
              <a:ln w="50800"/>
              <a:solidFill>
                <a:schemeClr val="bg1">
                  <a:shade val="50000"/>
                </a:schemeClr>
              </a:solidFill>
            </a:endParaRPr>
          </a:p>
        </p:txBody>
      </p:sp>
      <p:sp>
        <p:nvSpPr>
          <p:cNvPr id="14" name="Obdélník 13"/>
          <p:cNvSpPr/>
          <p:nvPr/>
        </p:nvSpPr>
        <p:spPr>
          <a:xfrm>
            <a:off x="4664873" y="2060848"/>
            <a:ext cx="864096" cy="1008112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Obdélník 14"/>
          <p:cNvSpPr/>
          <p:nvPr/>
        </p:nvSpPr>
        <p:spPr>
          <a:xfrm>
            <a:off x="5633025" y="2060848"/>
            <a:ext cx="864096" cy="1008112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Obdélník 15"/>
          <p:cNvSpPr/>
          <p:nvPr/>
        </p:nvSpPr>
        <p:spPr>
          <a:xfrm>
            <a:off x="6633109" y="2060848"/>
            <a:ext cx="864096" cy="1008112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Obdélník 16"/>
          <p:cNvSpPr/>
          <p:nvPr/>
        </p:nvSpPr>
        <p:spPr>
          <a:xfrm>
            <a:off x="7628498" y="2060848"/>
            <a:ext cx="864096" cy="1008112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Obdélník 17"/>
          <p:cNvSpPr/>
          <p:nvPr/>
        </p:nvSpPr>
        <p:spPr>
          <a:xfrm>
            <a:off x="696647" y="3717032"/>
            <a:ext cx="864096" cy="1008112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Obdélník 18"/>
          <p:cNvSpPr/>
          <p:nvPr/>
        </p:nvSpPr>
        <p:spPr>
          <a:xfrm>
            <a:off x="1664799" y="3717032"/>
            <a:ext cx="864096" cy="1008112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cs-CZ" sz="72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Y</a:t>
            </a:r>
            <a:endParaRPr lang="cs-CZ" sz="7200" b="1" dirty="0">
              <a:ln w="50800"/>
              <a:solidFill>
                <a:schemeClr val="bg1">
                  <a:shade val="50000"/>
                </a:schemeClr>
              </a:solidFill>
            </a:endParaRPr>
          </a:p>
        </p:txBody>
      </p:sp>
      <p:sp>
        <p:nvSpPr>
          <p:cNvPr id="20" name="Obdélník 19"/>
          <p:cNvSpPr/>
          <p:nvPr/>
        </p:nvSpPr>
        <p:spPr>
          <a:xfrm>
            <a:off x="2664883" y="3717032"/>
            <a:ext cx="864096" cy="1008112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Obdélník 20"/>
          <p:cNvSpPr/>
          <p:nvPr/>
        </p:nvSpPr>
        <p:spPr>
          <a:xfrm>
            <a:off x="3660272" y="3717032"/>
            <a:ext cx="864096" cy="1008112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cs-CZ" sz="72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E</a:t>
            </a:r>
            <a:endParaRPr lang="cs-CZ" sz="7200" b="1" dirty="0">
              <a:ln w="50800"/>
              <a:solidFill>
                <a:schemeClr val="bg1">
                  <a:shade val="50000"/>
                </a:schemeClr>
              </a:solidFill>
            </a:endParaRPr>
          </a:p>
        </p:txBody>
      </p:sp>
      <p:sp>
        <p:nvSpPr>
          <p:cNvPr id="22" name="Obdélník 21"/>
          <p:cNvSpPr/>
          <p:nvPr/>
        </p:nvSpPr>
        <p:spPr>
          <a:xfrm>
            <a:off x="4664873" y="3717032"/>
            <a:ext cx="864096" cy="1008112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Obdélník 22"/>
          <p:cNvSpPr/>
          <p:nvPr/>
        </p:nvSpPr>
        <p:spPr>
          <a:xfrm>
            <a:off x="5633025" y="3717032"/>
            <a:ext cx="864096" cy="1008112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Obdélník 23"/>
          <p:cNvSpPr/>
          <p:nvPr/>
        </p:nvSpPr>
        <p:spPr>
          <a:xfrm>
            <a:off x="6633109" y="3717032"/>
            <a:ext cx="864096" cy="1008112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cs-CZ" sz="72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A</a:t>
            </a:r>
            <a:endParaRPr lang="cs-CZ" sz="7200" b="1" dirty="0">
              <a:ln w="50800"/>
              <a:solidFill>
                <a:schemeClr val="bg1">
                  <a:shade val="50000"/>
                </a:schemeClr>
              </a:solidFill>
            </a:endParaRPr>
          </a:p>
        </p:txBody>
      </p:sp>
      <p:sp>
        <p:nvSpPr>
          <p:cNvPr id="25" name="Obdélník 24"/>
          <p:cNvSpPr/>
          <p:nvPr/>
        </p:nvSpPr>
        <p:spPr>
          <a:xfrm>
            <a:off x="7628498" y="3717032"/>
            <a:ext cx="864096" cy="1008112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" name="Obdélník 25"/>
          <p:cNvSpPr/>
          <p:nvPr/>
        </p:nvSpPr>
        <p:spPr>
          <a:xfrm>
            <a:off x="696647" y="5373216"/>
            <a:ext cx="864096" cy="1008112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7" name="Obdélník 26"/>
          <p:cNvSpPr/>
          <p:nvPr/>
        </p:nvSpPr>
        <p:spPr>
          <a:xfrm>
            <a:off x="1664799" y="5373216"/>
            <a:ext cx="864096" cy="1008112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cs-CZ" sz="72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Y</a:t>
            </a:r>
            <a:endParaRPr lang="cs-CZ" sz="7200" b="1" dirty="0">
              <a:ln w="50800"/>
              <a:solidFill>
                <a:schemeClr val="bg1">
                  <a:shade val="50000"/>
                </a:schemeClr>
              </a:solidFill>
            </a:endParaRPr>
          </a:p>
        </p:txBody>
      </p:sp>
      <p:sp>
        <p:nvSpPr>
          <p:cNvPr id="28" name="Obdélník 27"/>
          <p:cNvSpPr/>
          <p:nvPr/>
        </p:nvSpPr>
        <p:spPr>
          <a:xfrm>
            <a:off x="2664883" y="5373216"/>
            <a:ext cx="864096" cy="1008112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cs-CZ" sz="72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Š</a:t>
            </a:r>
            <a:endParaRPr lang="cs-CZ" sz="7200" b="1" dirty="0">
              <a:ln w="50800"/>
              <a:solidFill>
                <a:schemeClr val="bg1">
                  <a:shade val="50000"/>
                </a:schemeClr>
              </a:solidFill>
            </a:endParaRPr>
          </a:p>
        </p:txBody>
      </p:sp>
      <p:sp>
        <p:nvSpPr>
          <p:cNvPr id="29" name="Obdélník 28"/>
          <p:cNvSpPr/>
          <p:nvPr/>
        </p:nvSpPr>
        <p:spPr>
          <a:xfrm>
            <a:off x="3660272" y="5373216"/>
            <a:ext cx="864096" cy="1008112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cs-CZ" sz="72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E</a:t>
            </a:r>
            <a:endParaRPr lang="cs-CZ" sz="7200" b="1" dirty="0">
              <a:ln w="50800"/>
              <a:solidFill>
                <a:schemeClr val="bg1">
                  <a:shade val="50000"/>
                </a:schemeClr>
              </a:solidFill>
            </a:endParaRPr>
          </a:p>
        </p:txBody>
      </p:sp>
      <p:sp>
        <p:nvSpPr>
          <p:cNvPr id="30" name="Obdélník 29"/>
          <p:cNvSpPr/>
          <p:nvPr/>
        </p:nvSpPr>
        <p:spPr>
          <a:xfrm>
            <a:off x="4664873" y="5373216"/>
            <a:ext cx="864096" cy="1008112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1" name="Obdélník 30"/>
          <p:cNvSpPr/>
          <p:nvPr/>
        </p:nvSpPr>
        <p:spPr>
          <a:xfrm>
            <a:off x="5633025" y="5373216"/>
            <a:ext cx="864096" cy="1008112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2" name="Obdélník 31"/>
          <p:cNvSpPr/>
          <p:nvPr/>
        </p:nvSpPr>
        <p:spPr>
          <a:xfrm>
            <a:off x="6633109" y="5373216"/>
            <a:ext cx="864096" cy="1008112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cs-CZ" sz="72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A</a:t>
            </a:r>
            <a:endParaRPr lang="cs-CZ" sz="7200" b="1" dirty="0">
              <a:ln w="50800"/>
              <a:solidFill>
                <a:schemeClr val="bg1">
                  <a:shade val="50000"/>
                </a:schemeClr>
              </a:solidFill>
            </a:endParaRPr>
          </a:p>
        </p:txBody>
      </p:sp>
      <p:sp>
        <p:nvSpPr>
          <p:cNvPr id="33" name="Obdélník 32"/>
          <p:cNvSpPr/>
          <p:nvPr/>
        </p:nvSpPr>
        <p:spPr>
          <a:xfrm>
            <a:off x="7628498" y="5373216"/>
            <a:ext cx="864096" cy="1008112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374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8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0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1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5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5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6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6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6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6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7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7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8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8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9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9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9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9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1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1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2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3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3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3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4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4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5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5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3" fill="hold">
                      <p:stCondLst>
                        <p:cond delay="indefinite"/>
                      </p:stCondLst>
                      <p:childTnLst>
                        <p:par>
                          <p:cTn id="264" fill="hold">
                            <p:stCondLst>
                              <p:cond delay="0"/>
                            </p:stCondLst>
                            <p:childTnLst>
                              <p:par>
                                <p:cTn id="26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7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7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7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7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8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8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9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9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9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9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9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0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0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1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1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1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2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3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3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4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4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5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5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5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5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6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6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7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7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7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7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7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8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8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8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9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9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3" fill="hold">
                      <p:stCondLst>
                        <p:cond delay="indefinite"/>
                      </p:stCondLst>
                      <p:childTnLst>
                        <p:par>
                          <p:cTn id="394" fill="hold">
                            <p:stCondLst>
                              <p:cond delay="0"/>
                            </p:stCondLst>
                            <p:childTnLst>
                              <p:par>
                                <p:cTn id="39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0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0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0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0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1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1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1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2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2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3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3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3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4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4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4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5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5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5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5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5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7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8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8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8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9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9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0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0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0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1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1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1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2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</p:bld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124</Words>
  <Application>Microsoft Office PowerPoint</Application>
  <PresentationFormat>Předvádění na obrazovce (4:3)</PresentationFormat>
  <Paragraphs>64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Motiv systému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Weidlichová</dc:creator>
  <cp:lastModifiedBy>Weidlichová</cp:lastModifiedBy>
  <cp:revision>11</cp:revision>
  <dcterms:created xsi:type="dcterms:W3CDTF">2012-05-13T14:26:05Z</dcterms:created>
  <dcterms:modified xsi:type="dcterms:W3CDTF">2012-06-18T21:54:08Z</dcterms:modified>
</cp:coreProperties>
</file>