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3BAF-FF64-4E46-85C4-02FC12D1296A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9EB5F-9E2E-43B2-9F92-640CDD6884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7501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3BAF-FF64-4E46-85C4-02FC12D1296A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9EB5F-9E2E-43B2-9F92-640CDD6884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701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3BAF-FF64-4E46-85C4-02FC12D1296A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9EB5F-9E2E-43B2-9F92-640CDD6884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61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3BAF-FF64-4E46-85C4-02FC12D1296A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9EB5F-9E2E-43B2-9F92-640CDD6884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05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3BAF-FF64-4E46-85C4-02FC12D1296A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9EB5F-9E2E-43B2-9F92-640CDD6884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8227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3BAF-FF64-4E46-85C4-02FC12D1296A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9EB5F-9E2E-43B2-9F92-640CDD6884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934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3BAF-FF64-4E46-85C4-02FC12D1296A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9EB5F-9E2E-43B2-9F92-640CDD6884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3491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3BAF-FF64-4E46-85C4-02FC12D1296A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9EB5F-9E2E-43B2-9F92-640CDD6884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2132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3BAF-FF64-4E46-85C4-02FC12D1296A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9EB5F-9E2E-43B2-9F92-640CDD6884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4858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3BAF-FF64-4E46-85C4-02FC12D1296A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9EB5F-9E2E-43B2-9F92-640CDD6884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72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A3BAF-FF64-4E46-85C4-02FC12D1296A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9EB5F-9E2E-43B2-9F92-640CDD6884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9358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2A3BAF-FF64-4E46-85C4-02FC12D1296A}" type="datetimeFigureOut">
              <a:rPr lang="cs-CZ" smtClean="0"/>
              <a:t>26.6.2012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9EB5F-9E2E-43B2-9F92-640CDD6884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4675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831" y="463866"/>
            <a:ext cx="4505325" cy="594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7156" y="463866"/>
            <a:ext cx="4108450" cy="565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479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614793" y="376924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J</a:t>
            </a:r>
            <a:endParaRPr lang="cs-CZ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536356" y="376924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cs-CZ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2487001" y="376924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Z</a:t>
            </a:r>
            <a:endParaRPr lang="cs-CZ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3397356" y="376924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Y</a:t>
            </a:r>
            <a:endParaRPr lang="cs-CZ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4318919" y="376924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K</a:t>
            </a:r>
            <a:endParaRPr lang="cs-CZ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5192735" y="376924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O</a:t>
            </a:r>
          </a:p>
        </p:txBody>
      </p:sp>
      <p:sp>
        <p:nvSpPr>
          <p:cNvPr id="15" name="Obdélník 14"/>
          <p:cNvSpPr/>
          <p:nvPr/>
        </p:nvSpPr>
        <p:spPr>
          <a:xfrm>
            <a:off x="6082580" y="376924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L</a:t>
            </a:r>
            <a:endParaRPr lang="cs-CZ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6967898" y="376924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cs-CZ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7866405" y="376924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4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M</a:t>
            </a:r>
            <a:endParaRPr lang="cs-CZ" sz="4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539552" y="1988840"/>
            <a:ext cx="828092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,, Nesnese se se sestrou.‘‘</a:t>
            </a:r>
          </a:p>
          <a:p>
            <a:endParaRPr lang="cs-CZ" sz="2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,, 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Králíček králičí král</a:t>
            </a:r>
            <a:b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 králicí Klárou na klavír hrál</a:t>
            </a:r>
            <a:b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Králice Klára dobře hrála</a:t>
            </a:r>
            <a:b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a králíčata tancovala</a:t>
            </a:r>
            <a:b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V králíkárně měli bál</a:t>
            </a:r>
            <a:b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králíčata Klára </a:t>
            </a:r>
            <a:r>
              <a:rPr lang="cs-CZ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král‘‘</a:t>
            </a:r>
          </a:p>
          <a:p>
            <a:endParaRPr lang="cs-CZ" sz="2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,, Já rád játra, ty rád játra, ty rád játra, já rád játra, co nám brání dát si játra</a:t>
            </a:r>
            <a:r>
              <a:rPr lang="cs-CZ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?‘‘</a:t>
            </a:r>
          </a:p>
          <a:p>
            <a:endParaRPr lang="cs-CZ" sz="2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,, Měla babka v kapse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brabce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brabec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babce v kapse píp. Zmáčkla babka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brabce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v kapse,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brabec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babce v kapse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chcíp</a:t>
            </a:r>
            <a:r>
              <a:rPr lang="cs-CZ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.‘‘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77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2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2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20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20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2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20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20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20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0" fill="hold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186760" y="476672"/>
            <a:ext cx="936104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312961" y="476672"/>
            <a:ext cx="936104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3419008" y="476672"/>
            <a:ext cx="936104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571136" y="476672"/>
            <a:ext cx="936104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5723264" y="476672"/>
            <a:ext cx="936104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6875392" y="476672"/>
            <a:ext cx="936104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extovéPole 10"/>
          <p:cNvSpPr txBox="1"/>
          <p:nvPr/>
        </p:nvSpPr>
        <p:spPr>
          <a:xfrm>
            <a:off x="635835" y="2636912"/>
            <a:ext cx="82089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4400" dirty="0" smtClean="0">
                <a:solidFill>
                  <a:schemeClr val="tx2">
                    <a:lumMod val="75000"/>
                  </a:schemeClr>
                </a:solidFill>
              </a:rPr>
              <a:t>čtvrť hlavního města Prahy</a:t>
            </a:r>
          </a:p>
          <a:p>
            <a:pPr marL="285750" indent="-285750">
              <a:buFontTx/>
              <a:buChar char="-"/>
            </a:pPr>
            <a:r>
              <a:rPr lang="cs-CZ" sz="4400" dirty="0" smtClean="0">
                <a:solidFill>
                  <a:schemeClr val="tx2">
                    <a:lumMod val="75000"/>
                  </a:schemeClr>
                </a:solidFill>
              </a:rPr>
              <a:t>mezinárodní veřejné civilní letiště</a:t>
            </a:r>
          </a:p>
          <a:p>
            <a:pPr marL="285750" indent="-285750">
              <a:buFontTx/>
              <a:buChar char="-"/>
            </a:pPr>
            <a:r>
              <a:rPr lang="cs-CZ" sz="4400" dirty="0" smtClean="0">
                <a:solidFill>
                  <a:schemeClr val="tx2">
                    <a:lumMod val="75000"/>
                  </a:schemeClr>
                </a:solidFill>
              </a:rPr>
              <a:t>největší letiště v ČR</a:t>
            </a:r>
            <a:endParaRPr lang="cs-CZ" sz="4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262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186760" y="476672"/>
            <a:ext cx="936104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312961" y="476672"/>
            <a:ext cx="936104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U</a:t>
            </a:r>
            <a:endParaRPr lang="cs-CZ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419008" y="476672"/>
            <a:ext cx="936104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571136" y="476672"/>
            <a:ext cx="936104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5723264" y="476672"/>
            <a:ext cx="936104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6875392" y="476672"/>
            <a:ext cx="936104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1186760" y="2132856"/>
            <a:ext cx="936104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312961" y="2132856"/>
            <a:ext cx="936104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U</a:t>
            </a:r>
            <a:endParaRPr lang="cs-CZ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3419008" y="2132856"/>
            <a:ext cx="936104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4571136" y="2132856"/>
            <a:ext cx="936104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</a:t>
            </a:r>
            <a:endParaRPr lang="cs-CZ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5723264" y="2132856"/>
            <a:ext cx="936104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6875392" y="2132856"/>
            <a:ext cx="936104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1186760" y="3861048"/>
            <a:ext cx="936104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2312961" y="3861048"/>
            <a:ext cx="936104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U</a:t>
            </a:r>
            <a:endParaRPr lang="cs-CZ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3419008" y="3861048"/>
            <a:ext cx="936104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4571136" y="3861048"/>
            <a:ext cx="936104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</a:t>
            </a:r>
            <a:endParaRPr lang="cs-CZ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5723264" y="3861048"/>
            <a:ext cx="936104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6875392" y="3861048"/>
            <a:ext cx="936104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Ě</a:t>
            </a:r>
            <a:endParaRPr lang="cs-CZ" sz="7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655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48315" y="476672"/>
            <a:ext cx="936104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</a:t>
            </a:r>
            <a:endParaRPr lang="cs-CZ" sz="8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277759" y="476672"/>
            <a:ext cx="936104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U</a:t>
            </a:r>
            <a:endParaRPr lang="cs-CZ" sz="8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419008" y="476672"/>
            <a:ext cx="936104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Z</a:t>
            </a:r>
            <a:endParaRPr lang="cs-CZ" sz="8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571136" y="476672"/>
            <a:ext cx="936104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Y</a:t>
            </a:r>
            <a:endParaRPr lang="cs-CZ" sz="8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723264" y="476672"/>
            <a:ext cx="936104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</a:t>
            </a:r>
            <a:endParaRPr lang="cs-CZ" sz="8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875392" y="476672"/>
            <a:ext cx="936104" cy="115212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8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Ě</a:t>
            </a:r>
            <a:endParaRPr lang="cs-CZ" sz="8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87272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99964" y="260648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888468" y="260648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960204" y="256493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4040324" y="256493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120444" y="256493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00564" y="260648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280684" y="260648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467544" y="2492896"/>
            <a:ext cx="820891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3200" dirty="0" smtClean="0">
                <a:solidFill>
                  <a:schemeClr val="accent1">
                    <a:lumMod val="50000"/>
                  </a:schemeClr>
                </a:solidFill>
              </a:rPr>
              <a:t>jedná se o kost v krku mezi bradou a hrtanem</a:t>
            </a:r>
          </a:p>
          <a:p>
            <a:pPr marL="285750" indent="-285750">
              <a:buFontTx/>
              <a:buChar char="-"/>
            </a:pPr>
            <a:r>
              <a:rPr lang="cs-CZ" sz="3200" dirty="0" smtClean="0">
                <a:solidFill>
                  <a:schemeClr val="accent1">
                    <a:lumMod val="50000"/>
                  </a:schemeClr>
                </a:solidFill>
              </a:rPr>
              <a:t>je zavěšená z obou stran na výběžek spánkové kosti</a:t>
            </a:r>
          </a:p>
          <a:p>
            <a:pPr marL="285750" indent="-285750">
              <a:buFontTx/>
              <a:buChar char="-"/>
            </a:pPr>
            <a:r>
              <a:rPr lang="cs-CZ" sz="3200" dirty="0" smtClean="0">
                <a:solidFill>
                  <a:schemeClr val="accent1">
                    <a:lumMod val="50000"/>
                  </a:schemeClr>
                </a:solidFill>
              </a:rPr>
              <a:t>na této kůstce je  zavěšen hrtan</a:t>
            </a:r>
          </a:p>
          <a:p>
            <a:pPr marL="285750" indent="-285750">
              <a:buFontTx/>
              <a:buChar char="-"/>
            </a:pPr>
            <a:r>
              <a:rPr lang="cs-CZ" sz="3200" dirty="0" smtClean="0">
                <a:solidFill>
                  <a:schemeClr val="accent1">
                    <a:lumMod val="50000"/>
                  </a:schemeClr>
                </a:solidFill>
              </a:rPr>
              <a:t>kost podpírající jazyk obratlovců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1087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616533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2060104" y="616533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131840" y="612378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4211960" y="612378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292080" y="612378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372200" y="616533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452320" y="616533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971600" y="2056693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060104" y="2056693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3131840" y="2052538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4211960" y="2052538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5292080" y="2052538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6372200" y="2056693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7452320" y="2056693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971600" y="3568861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2060104" y="3568861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3131840" y="3564706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4211960" y="3564706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5292080" y="3564706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sz="7200"/>
          </a:p>
        </p:txBody>
      </p:sp>
      <p:sp>
        <p:nvSpPr>
          <p:cNvPr id="23" name="Obdélník 22"/>
          <p:cNvSpPr/>
          <p:nvPr/>
        </p:nvSpPr>
        <p:spPr>
          <a:xfrm>
            <a:off x="6372200" y="3568861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7452320" y="3568861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971600" y="5009021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2060104" y="5009021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3131840" y="5004866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4211960" y="5004866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5292080" y="5004866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6372200" y="5009021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7452320" y="5009021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2139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6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1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14301" y="260648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J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902805" y="260648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974541" y="256493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Z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054661" y="256493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Y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134781" y="256493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L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214901" y="260648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295021" y="260648"/>
            <a:ext cx="936104" cy="108012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7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</a:t>
            </a:r>
            <a:endParaRPr lang="cs-CZ" sz="7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2793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332656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317099" y="332656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267744" y="332656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178099" y="332656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099662" y="332656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050307" y="332656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5940152" y="332656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6825470" y="332656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7723977" y="332656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395536" y="2023973"/>
            <a:ext cx="84249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krátká věta či slovní spojení, které má procvičit obtížně vyslovitelná slova</a:t>
            </a:r>
          </a:p>
          <a:p>
            <a:pPr marL="285750" indent="-285750">
              <a:buFontTx/>
              <a:buChar char="-"/>
            </a:pPr>
            <a:r>
              <a:rPr lang="cs-CZ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slovní hříčka</a:t>
            </a:r>
            <a:endParaRPr lang="cs-CZ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424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délník 29"/>
          <p:cNvSpPr/>
          <p:nvPr/>
        </p:nvSpPr>
        <p:spPr>
          <a:xfrm>
            <a:off x="525011" y="302091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1" name="Obdélník 30"/>
          <p:cNvSpPr/>
          <p:nvPr/>
        </p:nvSpPr>
        <p:spPr>
          <a:xfrm>
            <a:off x="1446574" y="302091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cs-CZ" sz="6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2" name="Obdélník 31"/>
          <p:cNvSpPr/>
          <p:nvPr/>
        </p:nvSpPr>
        <p:spPr>
          <a:xfrm>
            <a:off x="2397219" y="302091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Obdélník 32"/>
          <p:cNvSpPr/>
          <p:nvPr/>
        </p:nvSpPr>
        <p:spPr>
          <a:xfrm>
            <a:off x="3307574" y="302091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délník 33"/>
          <p:cNvSpPr/>
          <p:nvPr/>
        </p:nvSpPr>
        <p:spPr>
          <a:xfrm>
            <a:off x="4229137" y="302091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Obdélník 34"/>
          <p:cNvSpPr/>
          <p:nvPr/>
        </p:nvSpPr>
        <p:spPr>
          <a:xfrm>
            <a:off x="5110651" y="302091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Obdélník 35"/>
          <p:cNvSpPr/>
          <p:nvPr/>
        </p:nvSpPr>
        <p:spPr>
          <a:xfrm>
            <a:off x="6000496" y="302091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délník 36"/>
          <p:cNvSpPr/>
          <p:nvPr/>
        </p:nvSpPr>
        <p:spPr>
          <a:xfrm>
            <a:off x="6885814" y="302091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bdélník 37"/>
          <p:cNvSpPr/>
          <p:nvPr/>
        </p:nvSpPr>
        <p:spPr>
          <a:xfrm>
            <a:off x="7784321" y="302091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bdélník 38"/>
          <p:cNvSpPr/>
          <p:nvPr/>
        </p:nvSpPr>
        <p:spPr>
          <a:xfrm>
            <a:off x="525011" y="1916832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bdélník 39"/>
          <p:cNvSpPr/>
          <p:nvPr/>
        </p:nvSpPr>
        <p:spPr>
          <a:xfrm>
            <a:off x="1446574" y="1916832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cs-CZ" sz="6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1" name="Obdélník 40"/>
          <p:cNvSpPr/>
          <p:nvPr/>
        </p:nvSpPr>
        <p:spPr>
          <a:xfrm>
            <a:off x="2397219" y="1916832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bdélník 41"/>
          <p:cNvSpPr/>
          <p:nvPr/>
        </p:nvSpPr>
        <p:spPr>
          <a:xfrm>
            <a:off x="3307574" y="1916832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Y</a:t>
            </a:r>
            <a:endParaRPr lang="cs-CZ" sz="6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3" name="Obdélník 42"/>
          <p:cNvSpPr/>
          <p:nvPr/>
        </p:nvSpPr>
        <p:spPr>
          <a:xfrm>
            <a:off x="4229137" y="1916832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Obdélník 43"/>
          <p:cNvSpPr/>
          <p:nvPr/>
        </p:nvSpPr>
        <p:spPr>
          <a:xfrm>
            <a:off x="5110651" y="1921559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5" name="Obdélník 44"/>
          <p:cNvSpPr/>
          <p:nvPr/>
        </p:nvSpPr>
        <p:spPr>
          <a:xfrm>
            <a:off x="6000496" y="1921559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6" name="Obdélník 45"/>
          <p:cNvSpPr/>
          <p:nvPr/>
        </p:nvSpPr>
        <p:spPr>
          <a:xfrm>
            <a:off x="6885814" y="1921559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7" name="Obdélník 46"/>
          <p:cNvSpPr/>
          <p:nvPr/>
        </p:nvSpPr>
        <p:spPr>
          <a:xfrm>
            <a:off x="7784321" y="1921559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8" name="Obdélník 47"/>
          <p:cNvSpPr/>
          <p:nvPr/>
        </p:nvSpPr>
        <p:spPr>
          <a:xfrm>
            <a:off x="525011" y="3429000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9" name="Obdélník 48"/>
          <p:cNvSpPr/>
          <p:nvPr/>
        </p:nvSpPr>
        <p:spPr>
          <a:xfrm>
            <a:off x="1446574" y="3429000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cs-CZ" sz="6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0" name="Obdélník 49"/>
          <p:cNvSpPr/>
          <p:nvPr/>
        </p:nvSpPr>
        <p:spPr>
          <a:xfrm>
            <a:off x="2397219" y="3429000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1" name="Obdélník 50"/>
          <p:cNvSpPr/>
          <p:nvPr/>
        </p:nvSpPr>
        <p:spPr>
          <a:xfrm>
            <a:off x="3307574" y="3429000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Y</a:t>
            </a:r>
            <a:endParaRPr lang="cs-CZ" sz="6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2" name="Obdélník 51"/>
          <p:cNvSpPr/>
          <p:nvPr/>
        </p:nvSpPr>
        <p:spPr>
          <a:xfrm>
            <a:off x="4229137" y="3429000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Obdélník 52"/>
          <p:cNvSpPr/>
          <p:nvPr/>
        </p:nvSpPr>
        <p:spPr>
          <a:xfrm>
            <a:off x="5110651" y="3421895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O</a:t>
            </a:r>
            <a:endParaRPr lang="cs-CZ" sz="6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4" name="Obdélník 53"/>
          <p:cNvSpPr/>
          <p:nvPr/>
        </p:nvSpPr>
        <p:spPr>
          <a:xfrm>
            <a:off x="6000496" y="3421895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5" name="Obdélník 54"/>
          <p:cNvSpPr/>
          <p:nvPr/>
        </p:nvSpPr>
        <p:spPr>
          <a:xfrm>
            <a:off x="6885814" y="3421895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6" name="Obdélník 55"/>
          <p:cNvSpPr/>
          <p:nvPr/>
        </p:nvSpPr>
        <p:spPr>
          <a:xfrm>
            <a:off x="7784321" y="3421895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Obdélník 56"/>
          <p:cNvSpPr/>
          <p:nvPr/>
        </p:nvSpPr>
        <p:spPr>
          <a:xfrm>
            <a:off x="525011" y="4941168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8" name="Obdélník 57"/>
          <p:cNvSpPr/>
          <p:nvPr/>
        </p:nvSpPr>
        <p:spPr>
          <a:xfrm>
            <a:off x="1446574" y="4941168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cs-CZ" sz="6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9" name="Obdélník 58"/>
          <p:cNvSpPr/>
          <p:nvPr/>
        </p:nvSpPr>
        <p:spPr>
          <a:xfrm>
            <a:off x="2397219" y="4941168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0" name="Obdélník 59"/>
          <p:cNvSpPr/>
          <p:nvPr/>
        </p:nvSpPr>
        <p:spPr>
          <a:xfrm>
            <a:off x="3307574" y="4941168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Y</a:t>
            </a:r>
            <a:endParaRPr lang="cs-CZ" sz="6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1" name="Obdélník 60"/>
          <p:cNvSpPr/>
          <p:nvPr/>
        </p:nvSpPr>
        <p:spPr>
          <a:xfrm>
            <a:off x="4229137" y="4941168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2" name="Obdélník 61"/>
          <p:cNvSpPr/>
          <p:nvPr/>
        </p:nvSpPr>
        <p:spPr>
          <a:xfrm>
            <a:off x="5110651" y="4941168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O</a:t>
            </a:r>
            <a:endParaRPr lang="cs-CZ" sz="6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3" name="Obdélník 62"/>
          <p:cNvSpPr/>
          <p:nvPr/>
        </p:nvSpPr>
        <p:spPr>
          <a:xfrm>
            <a:off x="6000496" y="4941168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Obdélník 63"/>
          <p:cNvSpPr/>
          <p:nvPr/>
        </p:nvSpPr>
        <p:spPr>
          <a:xfrm>
            <a:off x="6885814" y="4941168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6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</a:rPr>
              <a:t>A</a:t>
            </a:r>
            <a:endParaRPr lang="cs-CZ" sz="6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5" name="Obdélník 64"/>
          <p:cNvSpPr/>
          <p:nvPr/>
        </p:nvSpPr>
        <p:spPr>
          <a:xfrm>
            <a:off x="7784321" y="4941168"/>
            <a:ext cx="792088" cy="93610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9472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4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6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0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1" fill="hold">
                      <p:stCondLst>
                        <p:cond delay="indefinite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5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7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0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2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113</Words>
  <Application>Microsoft Office PowerPoint</Application>
  <PresentationFormat>Předvádění na obrazovce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Weidlichová</dc:creator>
  <cp:lastModifiedBy>Weidlichová</cp:lastModifiedBy>
  <cp:revision>13</cp:revision>
  <dcterms:created xsi:type="dcterms:W3CDTF">2012-05-13T15:16:33Z</dcterms:created>
  <dcterms:modified xsi:type="dcterms:W3CDTF">2012-06-26T20:36:55Z</dcterms:modified>
</cp:coreProperties>
</file>