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B5D61-9B9B-4C26-8E85-2465CDFCA6ED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AD75-62F1-4C70-9767-C669243E8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9524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B5D61-9B9B-4C26-8E85-2465CDFCA6ED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AD75-62F1-4C70-9767-C669243E8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971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B5D61-9B9B-4C26-8E85-2465CDFCA6ED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AD75-62F1-4C70-9767-C669243E8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913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B5D61-9B9B-4C26-8E85-2465CDFCA6ED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AD75-62F1-4C70-9767-C669243E8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056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B5D61-9B9B-4C26-8E85-2465CDFCA6ED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AD75-62F1-4C70-9767-C669243E8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418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B5D61-9B9B-4C26-8E85-2465CDFCA6ED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AD75-62F1-4C70-9767-C669243E8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1910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B5D61-9B9B-4C26-8E85-2465CDFCA6ED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AD75-62F1-4C70-9767-C669243E8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7861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B5D61-9B9B-4C26-8E85-2465CDFCA6ED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AD75-62F1-4C70-9767-C669243E8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632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B5D61-9B9B-4C26-8E85-2465CDFCA6ED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AD75-62F1-4C70-9767-C669243E8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52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B5D61-9B9B-4C26-8E85-2465CDFCA6ED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AD75-62F1-4C70-9767-C669243E8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545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B5D61-9B9B-4C26-8E85-2465CDFCA6ED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AD75-62F1-4C70-9767-C669243E8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1895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B5D61-9B9B-4C26-8E85-2465CDFCA6ED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FAD75-62F1-4C70-9767-C669243E8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509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567" y="476672"/>
            <a:ext cx="4505325" cy="594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65940"/>
            <a:ext cx="4108450" cy="565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432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852480"/>
              </p:ext>
            </p:extLst>
          </p:nvPr>
        </p:nvGraphicFramePr>
        <p:xfrm>
          <a:off x="251520" y="260648"/>
          <a:ext cx="6336702" cy="4536507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704078"/>
                <a:gridCol w="704078"/>
                <a:gridCol w="704078"/>
                <a:gridCol w="704078"/>
                <a:gridCol w="704078"/>
                <a:gridCol w="704078"/>
                <a:gridCol w="704078"/>
                <a:gridCol w="704078"/>
                <a:gridCol w="704078"/>
              </a:tblGrid>
              <a:tr h="521848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417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Í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417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Ř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Ž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417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I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Č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417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417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R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Á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V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J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417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Á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I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80395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Á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I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Ř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417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Í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I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V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417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V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M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716960" y="260647"/>
            <a:ext cx="230425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>
                <a:solidFill>
                  <a:schemeClr val="accent2">
                    <a:lumMod val="50000"/>
                  </a:schemeClr>
                </a:solidFill>
              </a:rPr>
              <a:t>o</a:t>
            </a:r>
            <a:r>
              <a:rPr lang="cs-CZ" sz="2000" i="1" dirty="0" smtClean="0">
                <a:solidFill>
                  <a:schemeClr val="accent2">
                    <a:lumMod val="50000"/>
                  </a:schemeClr>
                </a:solidFill>
              </a:rPr>
              <a:t>byčej</a:t>
            </a:r>
          </a:p>
          <a:p>
            <a:r>
              <a:rPr lang="cs-CZ" sz="2000" i="1" dirty="0">
                <a:solidFill>
                  <a:schemeClr val="accent2">
                    <a:lumMod val="50000"/>
                  </a:schemeClr>
                </a:solidFill>
              </a:rPr>
              <a:t>b</a:t>
            </a:r>
            <a:r>
              <a:rPr lang="cs-CZ" sz="2000" i="1" dirty="0" smtClean="0">
                <a:solidFill>
                  <a:schemeClr val="accent2">
                    <a:lumMod val="50000"/>
                  </a:schemeClr>
                </a:solidFill>
              </a:rPr>
              <a:t>ystrý</a:t>
            </a:r>
          </a:p>
          <a:p>
            <a:r>
              <a:rPr lang="cs-CZ" sz="2000" i="1" dirty="0" smtClean="0">
                <a:solidFill>
                  <a:schemeClr val="accent2">
                    <a:lumMod val="50000"/>
                  </a:schemeClr>
                </a:solidFill>
              </a:rPr>
              <a:t>dobytek</a:t>
            </a:r>
          </a:p>
          <a:p>
            <a:r>
              <a:rPr lang="cs-CZ" sz="2000" i="1" dirty="0" smtClean="0">
                <a:solidFill>
                  <a:schemeClr val="accent2">
                    <a:lumMod val="50000"/>
                  </a:schemeClr>
                </a:solidFill>
              </a:rPr>
              <a:t>býk</a:t>
            </a:r>
          </a:p>
          <a:p>
            <a:r>
              <a:rPr lang="cs-CZ" sz="2000" i="1" dirty="0" smtClean="0">
                <a:solidFill>
                  <a:schemeClr val="accent2">
                    <a:lumMod val="50000"/>
                  </a:schemeClr>
                </a:solidFill>
              </a:rPr>
              <a:t>býlí</a:t>
            </a:r>
          </a:p>
          <a:p>
            <a:r>
              <a:rPr lang="cs-CZ" sz="2000" i="1" dirty="0" smtClean="0">
                <a:solidFill>
                  <a:schemeClr val="accent2">
                    <a:lumMod val="50000"/>
                  </a:schemeClr>
                </a:solidFill>
              </a:rPr>
              <a:t>kobyla</a:t>
            </a:r>
          </a:p>
          <a:p>
            <a:r>
              <a:rPr lang="cs-CZ" sz="2000" i="1" dirty="0" smtClean="0">
                <a:solidFill>
                  <a:schemeClr val="accent2">
                    <a:lumMod val="50000"/>
                  </a:schemeClr>
                </a:solidFill>
              </a:rPr>
              <a:t>Přibyslav</a:t>
            </a:r>
          </a:p>
          <a:p>
            <a:r>
              <a:rPr lang="cs-CZ" sz="2000" i="1" dirty="0" smtClean="0">
                <a:solidFill>
                  <a:schemeClr val="accent2">
                    <a:lumMod val="50000"/>
                  </a:schemeClr>
                </a:solidFill>
              </a:rPr>
              <a:t>byt</a:t>
            </a:r>
          </a:p>
          <a:p>
            <a:r>
              <a:rPr lang="cs-CZ" sz="2000" i="1" dirty="0" smtClean="0">
                <a:solidFill>
                  <a:schemeClr val="accent2">
                    <a:lumMod val="50000"/>
                  </a:schemeClr>
                </a:solidFill>
              </a:rPr>
              <a:t>nábytek</a:t>
            </a:r>
          </a:p>
          <a:p>
            <a:r>
              <a:rPr lang="cs-CZ" sz="2000" i="1" dirty="0" smtClean="0">
                <a:solidFill>
                  <a:schemeClr val="accent2">
                    <a:lumMod val="50000"/>
                  </a:schemeClr>
                </a:solidFill>
              </a:rPr>
              <a:t>nabít</a:t>
            </a:r>
          </a:p>
          <a:p>
            <a:r>
              <a:rPr lang="cs-CZ" sz="2000" i="1" dirty="0" smtClean="0">
                <a:solidFill>
                  <a:schemeClr val="accent2">
                    <a:lumMod val="50000"/>
                  </a:schemeClr>
                </a:solidFill>
              </a:rPr>
              <a:t>dobít</a:t>
            </a:r>
          </a:p>
          <a:p>
            <a:r>
              <a:rPr lang="cs-CZ" sz="2000" i="1" dirty="0" smtClean="0">
                <a:solidFill>
                  <a:schemeClr val="accent2">
                    <a:lumMod val="50000"/>
                  </a:schemeClr>
                </a:solidFill>
              </a:rPr>
              <a:t>kobyla</a:t>
            </a:r>
          </a:p>
          <a:p>
            <a:r>
              <a:rPr lang="cs-CZ" sz="2000" i="1" dirty="0" smtClean="0">
                <a:solidFill>
                  <a:schemeClr val="accent2">
                    <a:lumMod val="50000"/>
                  </a:schemeClr>
                </a:solidFill>
              </a:rPr>
              <a:t>bytná</a:t>
            </a:r>
          </a:p>
          <a:p>
            <a:r>
              <a:rPr lang="cs-CZ" sz="2000" i="1" dirty="0" smtClean="0">
                <a:solidFill>
                  <a:schemeClr val="accent2">
                    <a:lumMod val="50000"/>
                  </a:schemeClr>
                </a:solidFill>
              </a:rPr>
              <a:t>mobil</a:t>
            </a:r>
          </a:p>
          <a:p>
            <a:endParaRPr lang="cs-CZ" sz="2000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77164" y="4969628"/>
            <a:ext cx="849694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u="sng" dirty="0" smtClean="0">
                <a:solidFill>
                  <a:schemeClr val="accent2">
                    <a:lumMod val="50000"/>
                  </a:schemeClr>
                </a:solidFill>
              </a:rPr>
              <a:t>OSMISMĚRKA (B) </a:t>
            </a:r>
            <a:r>
              <a:rPr lang="cs-CZ" sz="4000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2">
                    <a:lumMod val="50000"/>
                  </a:schemeClr>
                </a:solidFill>
              </a:rPr>
              <a:t>(lidové rčení)</a:t>
            </a:r>
          </a:p>
          <a:p>
            <a:r>
              <a:rPr lang="cs-CZ" sz="2800" i="1" dirty="0" smtClean="0">
                <a:solidFill>
                  <a:schemeClr val="accent2">
                    <a:lumMod val="50000"/>
                  </a:schemeClr>
                </a:solidFill>
              </a:rPr>
              <a:t>tajenka: </a:t>
            </a:r>
            <a:r>
              <a:rPr lang="cs-CZ" sz="3200" i="1" dirty="0" smtClean="0">
                <a:solidFill>
                  <a:schemeClr val="accent2">
                    <a:lumMod val="50000"/>
                  </a:schemeClr>
                </a:solidFill>
              </a:rPr>
              <a:t>_ _ _ </a:t>
            </a:r>
            <a:r>
              <a:rPr lang="cs-CZ" sz="3200" i="1" smtClean="0">
                <a:solidFill>
                  <a:schemeClr val="accent2">
                    <a:lumMod val="50000"/>
                  </a:schemeClr>
                </a:solidFill>
              </a:rPr>
              <a:t>_ </a:t>
            </a:r>
            <a:r>
              <a:rPr lang="cs-CZ" sz="3200" i="1" smtClean="0">
                <a:solidFill>
                  <a:schemeClr val="accent2">
                    <a:lumMod val="50000"/>
                  </a:schemeClr>
                </a:solidFill>
              </a:rPr>
              <a:t>   _ </a:t>
            </a:r>
            <a:r>
              <a:rPr lang="cs-CZ" sz="3200" i="1" smtClean="0">
                <a:solidFill>
                  <a:schemeClr val="accent2">
                    <a:lumMod val="50000"/>
                  </a:schemeClr>
                </a:solidFill>
              </a:rPr>
              <a:t>_ </a:t>
            </a:r>
            <a:r>
              <a:rPr lang="cs-CZ" sz="3200" i="1" smtClean="0">
                <a:solidFill>
                  <a:schemeClr val="accent2">
                    <a:lumMod val="50000"/>
                  </a:schemeClr>
                </a:solidFill>
              </a:rPr>
              <a:t>_    </a:t>
            </a:r>
            <a:r>
              <a:rPr lang="cs-CZ" sz="3200" i="1" dirty="0" smtClean="0">
                <a:solidFill>
                  <a:schemeClr val="accent2">
                    <a:lumMod val="50000"/>
                  </a:schemeClr>
                </a:solidFill>
              </a:rPr>
              <a:t>_ _ _ </a:t>
            </a:r>
            <a:r>
              <a:rPr lang="cs-CZ" sz="3200" i="1" smtClean="0">
                <a:solidFill>
                  <a:schemeClr val="accent2">
                    <a:lumMod val="50000"/>
                  </a:schemeClr>
                </a:solidFill>
              </a:rPr>
              <a:t>_ </a:t>
            </a:r>
            <a:r>
              <a:rPr lang="cs-CZ" sz="3200" i="1" smtClean="0">
                <a:solidFill>
                  <a:schemeClr val="accent2">
                    <a:lumMod val="50000"/>
                  </a:schemeClr>
                </a:solidFill>
              </a:rPr>
              <a:t>_,  </a:t>
            </a:r>
            <a:r>
              <a:rPr lang="cs-CZ" sz="3200" i="1" dirty="0" smtClean="0">
                <a:solidFill>
                  <a:schemeClr val="accent2">
                    <a:lumMod val="50000"/>
                  </a:schemeClr>
                </a:solidFill>
              </a:rPr>
              <a:t>_ _ </a:t>
            </a:r>
            <a:r>
              <a:rPr lang="cs-CZ" sz="3200" i="1" smtClean="0">
                <a:solidFill>
                  <a:schemeClr val="accent2">
                    <a:lumMod val="50000"/>
                  </a:schemeClr>
                </a:solidFill>
              </a:rPr>
              <a:t>_ </a:t>
            </a:r>
            <a:r>
              <a:rPr lang="cs-CZ" sz="3200" i="1" smtClean="0">
                <a:solidFill>
                  <a:schemeClr val="accent2">
                    <a:lumMod val="50000"/>
                  </a:schemeClr>
                </a:solidFill>
              </a:rPr>
              <a:t>_   </a:t>
            </a:r>
          </a:p>
          <a:p>
            <a:r>
              <a:rPr lang="cs-CZ" sz="3200" i="1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i="1" dirty="0" smtClean="0">
                <a:solidFill>
                  <a:schemeClr val="accent2">
                    <a:lumMod val="50000"/>
                  </a:schemeClr>
                </a:solidFill>
              </a:rPr>
              <a:t>_ _ _ _ _ _ á.</a:t>
            </a:r>
            <a:endParaRPr lang="cs-CZ" sz="3200" b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696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77164" y="4969628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u="sng" dirty="0" smtClean="0">
                <a:solidFill>
                  <a:schemeClr val="accent2">
                    <a:lumMod val="50000"/>
                  </a:schemeClr>
                </a:solidFill>
              </a:rPr>
              <a:t>OSMISMĚRKA (B) </a:t>
            </a:r>
            <a:r>
              <a:rPr lang="cs-CZ" sz="4000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2">
                    <a:lumMod val="50000"/>
                  </a:schemeClr>
                </a:solidFill>
              </a:rPr>
              <a:t>(lidové rčení)</a:t>
            </a:r>
          </a:p>
          <a:p>
            <a:r>
              <a:rPr lang="cs-CZ" sz="2800" i="1" dirty="0" smtClean="0">
                <a:solidFill>
                  <a:schemeClr val="accent2">
                    <a:lumMod val="50000"/>
                  </a:schemeClr>
                </a:solidFill>
              </a:rPr>
              <a:t>tajenka: Když dne ubývá, noci přibýv</a:t>
            </a:r>
            <a:r>
              <a:rPr lang="cs-CZ" sz="3200" i="1" dirty="0" smtClean="0">
                <a:solidFill>
                  <a:schemeClr val="accent2">
                    <a:lumMod val="50000"/>
                  </a:schemeClr>
                </a:solidFill>
              </a:rPr>
              <a:t>á.</a:t>
            </a:r>
            <a:endParaRPr lang="cs-CZ" sz="3200" b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433674"/>
              </p:ext>
            </p:extLst>
          </p:nvPr>
        </p:nvGraphicFramePr>
        <p:xfrm>
          <a:off x="251520" y="260648"/>
          <a:ext cx="6336702" cy="4536507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704078"/>
                <a:gridCol w="704078"/>
                <a:gridCol w="704078"/>
                <a:gridCol w="704078"/>
                <a:gridCol w="704078"/>
                <a:gridCol w="704078"/>
                <a:gridCol w="704078"/>
                <a:gridCol w="704078"/>
                <a:gridCol w="704078"/>
              </a:tblGrid>
              <a:tr h="521848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417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Í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417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Ř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Ž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417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I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Č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417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417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R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Á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V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J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417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Á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I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80395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Á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I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Ř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417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Í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I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V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417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V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M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6716960" y="260647"/>
            <a:ext cx="230425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>
                <a:solidFill>
                  <a:schemeClr val="accent2">
                    <a:lumMod val="50000"/>
                  </a:schemeClr>
                </a:solidFill>
              </a:rPr>
              <a:t>o</a:t>
            </a:r>
            <a:r>
              <a:rPr lang="cs-CZ" sz="2000" i="1" dirty="0" smtClean="0">
                <a:solidFill>
                  <a:schemeClr val="accent2">
                    <a:lumMod val="50000"/>
                  </a:schemeClr>
                </a:solidFill>
              </a:rPr>
              <a:t>byčej</a:t>
            </a:r>
          </a:p>
          <a:p>
            <a:r>
              <a:rPr lang="cs-CZ" sz="2000" i="1" dirty="0">
                <a:solidFill>
                  <a:schemeClr val="accent2">
                    <a:lumMod val="50000"/>
                  </a:schemeClr>
                </a:solidFill>
              </a:rPr>
              <a:t>b</a:t>
            </a:r>
            <a:r>
              <a:rPr lang="cs-CZ" sz="2000" i="1" dirty="0" smtClean="0">
                <a:solidFill>
                  <a:schemeClr val="accent2">
                    <a:lumMod val="50000"/>
                  </a:schemeClr>
                </a:solidFill>
              </a:rPr>
              <a:t>ystrý</a:t>
            </a:r>
          </a:p>
          <a:p>
            <a:r>
              <a:rPr lang="cs-CZ" sz="2000" i="1" dirty="0" smtClean="0">
                <a:solidFill>
                  <a:schemeClr val="accent2">
                    <a:lumMod val="50000"/>
                  </a:schemeClr>
                </a:solidFill>
              </a:rPr>
              <a:t>dobytek</a:t>
            </a:r>
          </a:p>
          <a:p>
            <a:r>
              <a:rPr lang="cs-CZ" sz="2000" i="1" dirty="0" smtClean="0">
                <a:solidFill>
                  <a:schemeClr val="accent2">
                    <a:lumMod val="50000"/>
                  </a:schemeClr>
                </a:solidFill>
              </a:rPr>
              <a:t>býk</a:t>
            </a:r>
          </a:p>
          <a:p>
            <a:r>
              <a:rPr lang="cs-CZ" sz="2000" i="1" dirty="0" smtClean="0">
                <a:solidFill>
                  <a:schemeClr val="accent2">
                    <a:lumMod val="50000"/>
                  </a:schemeClr>
                </a:solidFill>
              </a:rPr>
              <a:t>býlí</a:t>
            </a:r>
          </a:p>
          <a:p>
            <a:r>
              <a:rPr lang="cs-CZ" sz="2000" i="1" dirty="0" smtClean="0">
                <a:solidFill>
                  <a:schemeClr val="accent2">
                    <a:lumMod val="50000"/>
                  </a:schemeClr>
                </a:solidFill>
              </a:rPr>
              <a:t>kobyla</a:t>
            </a:r>
          </a:p>
          <a:p>
            <a:r>
              <a:rPr lang="cs-CZ" sz="2000" i="1" dirty="0" smtClean="0">
                <a:solidFill>
                  <a:schemeClr val="accent2">
                    <a:lumMod val="50000"/>
                  </a:schemeClr>
                </a:solidFill>
              </a:rPr>
              <a:t>Přibyslav</a:t>
            </a:r>
          </a:p>
          <a:p>
            <a:r>
              <a:rPr lang="cs-CZ" sz="2000" i="1" dirty="0" smtClean="0">
                <a:solidFill>
                  <a:schemeClr val="accent2">
                    <a:lumMod val="50000"/>
                  </a:schemeClr>
                </a:solidFill>
              </a:rPr>
              <a:t>byt</a:t>
            </a:r>
          </a:p>
          <a:p>
            <a:r>
              <a:rPr lang="cs-CZ" sz="2000" i="1" dirty="0" smtClean="0">
                <a:solidFill>
                  <a:schemeClr val="accent2">
                    <a:lumMod val="50000"/>
                  </a:schemeClr>
                </a:solidFill>
              </a:rPr>
              <a:t>nábytek</a:t>
            </a:r>
          </a:p>
          <a:p>
            <a:r>
              <a:rPr lang="cs-CZ" sz="2000" i="1" dirty="0" smtClean="0">
                <a:solidFill>
                  <a:schemeClr val="accent2">
                    <a:lumMod val="50000"/>
                  </a:schemeClr>
                </a:solidFill>
              </a:rPr>
              <a:t>nabít</a:t>
            </a:r>
          </a:p>
          <a:p>
            <a:r>
              <a:rPr lang="cs-CZ" sz="2000" i="1" dirty="0" smtClean="0">
                <a:solidFill>
                  <a:schemeClr val="accent2">
                    <a:lumMod val="50000"/>
                  </a:schemeClr>
                </a:solidFill>
              </a:rPr>
              <a:t>dobít</a:t>
            </a:r>
          </a:p>
          <a:p>
            <a:r>
              <a:rPr lang="cs-CZ" sz="2000" i="1" dirty="0" smtClean="0">
                <a:solidFill>
                  <a:schemeClr val="accent2">
                    <a:lumMod val="50000"/>
                  </a:schemeClr>
                </a:solidFill>
              </a:rPr>
              <a:t>kobyla</a:t>
            </a:r>
          </a:p>
          <a:p>
            <a:r>
              <a:rPr lang="cs-CZ" sz="2000" i="1" dirty="0" smtClean="0">
                <a:solidFill>
                  <a:schemeClr val="accent2">
                    <a:lumMod val="50000"/>
                  </a:schemeClr>
                </a:solidFill>
              </a:rPr>
              <a:t>bytná</a:t>
            </a:r>
          </a:p>
          <a:p>
            <a:r>
              <a:rPr lang="cs-CZ" sz="2000" i="1" dirty="0" smtClean="0">
                <a:solidFill>
                  <a:schemeClr val="accent2">
                    <a:lumMod val="50000"/>
                  </a:schemeClr>
                </a:solidFill>
              </a:rPr>
              <a:t>mobil</a:t>
            </a:r>
          </a:p>
          <a:p>
            <a:endParaRPr lang="cs-CZ" sz="2000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6" name="Přímá spojnice 5"/>
          <p:cNvCxnSpPr/>
          <p:nvPr/>
        </p:nvCxnSpPr>
        <p:spPr>
          <a:xfrm>
            <a:off x="377164" y="476672"/>
            <a:ext cx="455487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4113134" y="980728"/>
            <a:ext cx="227743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611560" y="980728"/>
            <a:ext cx="0" cy="36004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5526476" y="332656"/>
            <a:ext cx="0" cy="244003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1835696" y="4581128"/>
            <a:ext cx="381642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6246556" y="2615137"/>
            <a:ext cx="0" cy="195775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 flipV="1">
            <a:off x="1979712" y="1412776"/>
            <a:ext cx="0" cy="266429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1295636" y="2744924"/>
            <a:ext cx="0" cy="183620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1295636" y="476672"/>
            <a:ext cx="3492388" cy="22682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2662986" y="980728"/>
            <a:ext cx="0" cy="22322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flipV="1">
            <a:off x="4788024" y="476672"/>
            <a:ext cx="0" cy="93610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>
            <a:off x="3374682" y="2736687"/>
            <a:ext cx="0" cy="183620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 flipV="1">
            <a:off x="6246556" y="476672"/>
            <a:ext cx="0" cy="187220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>
            <a:off x="377164" y="2340643"/>
            <a:ext cx="174656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020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260</Words>
  <Application>Microsoft Office PowerPoint</Application>
  <PresentationFormat>Předvádění na obrazovce (4:3)</PresentationFormat>
  <Paragraphs>213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Weidlichová</dc:creator>
  <cp:lastModifiedBy>Weidlichová</cp:lastModifiedBy>
  <cp:revision>12</cp:revision>
  <dcterms:created xsi:type="dcterms:W3CDTF">2012-05-20T14:30:37Z</dcterms:created>
  <dcterms:modified xsi:type="dcterms:W3CDTF">2012-06-18T23:10:28Z</dcterms:modified>
</cp:coreProperties>
</file>