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78" r:id="rId2"/>
    <p:sldId id="256" r:id="rId3"/>
    <p:sldId id="257" r:id="rId4"/>
    <p:sldId id="258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CA17C2-7511-4485-BFCE-76B0991CD28E}" type="datetimeFigureOut">
              <a:rPr lang="cs-CZ" smtClean="0"/>
              <a:t>26.6.2012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724DC5-F441-45D6-A951-957F075F40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13609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724DC5-F441-45D6-A951-957F075F4005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14914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724DC5-F441-45D6-A951-957F075F4005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11532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7E1C-32CA-42FE-9DE7-EB4AE8B0BBCC}" type="datetimeFigureOut">
              <a:rPr lang="cs-CZ" smtClean="0"/>
              <a:t>26.6.2012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32AAB-B007-4955-8E86-B405A741D5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98478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7E1C-32CA-42FE-9DE7-EB4AE8B0BBCC}" type="datetimeFigureOut">
              <a:rPr lang="cs-CZ" smtClean="0"/>
              <a:t>26.6.2012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32AAB-B007-4955-8E86-B405A741D5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62499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7E1C-32CA-42FE-9DE7-EB4AE8B0BBCC}" type="datetimeFigureOut">
              <a:rPr lang="cs-CZ" smtClean="0"/>
              <a:t>26.6.2012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32AAB-B007-4955-8E86-B405A741D5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0974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7E1C-32CA-42FE-9DE7-EB4AE8B0BBCC}" type="datetimeFigureOut">
              <a:rPr lang="cs-CZ" smtClean="0"/>
              <a:t>26.6.2012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32AAB-B007-4955-8E86-B405A741D5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43685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7E1C-32CA-42FE-9DE7-EB4AE8B0BBCC}" type="datetimeFigureOut">
              <a:rPr lang="cs-CZ" smtClean="0"/>
              <a:t>26.6.2012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32AAB-B007-4955-8E86-B405A741D5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07659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7E1C-32CA-42FE-9DE7-EB4AE8B0BBCC}" type="datetimeFigureOut">
              <a:rPr lang="cs-CZ" smtClean="0"/>
              <a:t>26.6.2012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32AAB-B007-4955-8E86-B405A741D5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0684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7E1C-32CA-42FE-9DE7-EB4AE8B0BBCC}" type="datetimeFigureOut">
              <a:rPr lang="cs-CZ" smtClean="0"/>
              <a:t>26.6.2012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32AAB-B007-4955-8E86-B405A741D5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9955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7E1C-32CA-42FE-9DE7-EB4AE8B0BBCC}" type="datetimeFigureOut">
              <a:rPr lang="cs-CZ" smtClean="0"/>
              <a:t>26.6.2012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32AAB-B007-4955-8E86-B405A741D5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08575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7E1C-32CA-42FE-9DE7-EB4AE8B0BBCC}" type="datetimeFigureOut">
              <a:rPr lang="cs-CZ" smtClean="0"/>
              <a:t>26.6.2012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32AAB-B007-4955-8E86-B405A741D5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57798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7E1C-32CA-42FE-9DE7-EB4AE8B0BBCC}" type="datetimeFigureOut">
              <a:rPr lang="cs-CZ" smtClean="0"/>
              <a:t>26.6.2012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32AAB-B007-4955-8E86-B405A741D5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70357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7E1C-32CA-42FE-9DE7-EB4AE8B0BBCC}" type="datetimeFigureOut">
              <a:rPr lang="cs-CZ" smtClean="0"/>
              <a:t>26.6.2012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32AAB-B007-4955-8E86-B405A741D5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39846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987E1C-32CA-42FE-9DE7-EB4AE8B0BBCC}" type="datetimeFigureOut">
              <a:rPr lang="cs-CZ" smtClean="0"/>
              <a:t>26.6.2012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432AAB-B007-4955-8E86-B405A741D5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45140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slide" Target="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slide" Target="slide1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15.xml"/><Relationship Id="rId2" Type="http://schemas.openxmlformats.org/officeDocument/2006/relationships/slide" Target="slide14.xml"/><Relationship Id="rId1" Type="http://schemas.openxmlformats.org/officeDocument/2006/relationships/slideLayout" Target="../slideLayouts/slideLayout7.xml"/><Relationship Id="rId5" Type="http://schemas.openxmlformats.org/officeDocument/2006/relationships/slide" Target="slide17.xml"/><Relationship Id="rId4" Type="http://schemas.openxmlformats.org/officeDocument/2006/relationships/slide" Target="slide1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1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13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13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20.xml"/><Relationship Id="rId2" Type="http://schemas.openxmlformats.org/officeDocument/2006/relationships/slide" Target="slide19.xml"/><Relationship Id="rId1" Type="http://schemas.openxmlformats.org/officeDocument/2006/relationships/slideLayout" Target="../slideLayouts/slideLayout7.xml"/><Relationship Id="rId5" Type="http://schemas.openxmlformats.org/officeDocument/2006/relationships/slide" Target="slide22.xml"/><Relationship Id="rId4" Type="http://schemas.openxmlformats.org/officeDocument/2006/relationships/slide" Target="slide2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" Target="slide18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13.xml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Relationship Id="rId5" Type="http://schemas.openxmlformats.org/officeDocument/2006/relationships/slide" Target="slide8.xml"/><Relationship Id="rId4" Type="http://schemas.openxmlformats.org/officeDocument/2006/relationships/slide" Target="slide18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" Target="slide18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18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" Target="slide4.xml"/><Relationship Id="rId1" Type="http://schemas.openxmlformats.org/officeDocument/2006/relationships/slideLayout" Target="../slideLayouts/slideLayout7.xml"/><Relationship Id="rId5" Type="http://schemas.openxmlformats.org/officeDocument/2006/relationships/slide" Target="slide7.xml"/><Relationship Id="rId4" Type="http://schemas.openxmlformats.org/officeDocument/2006/relationships/slide" Target="slide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slide" Target="slide9.xml"/><Relationship Id="rId1" Type="http://schemas.openxmlformats.org/officeDocument/2006/relationships/slideLayout" Target="../slideLayouts/slideLayout7.xml"/><Relationship Id="rId5" Type="http://schemas.openxmlformats.org/officeDocument/2006/relationships/slide" Target="slide12.xml"/><Relationship Id="rId4" Type="http://schemas.openxmlformats.org/officeDocument/2006/relationships/slide" Target="slide1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77898"/>
            <a:ext cx="4505325" cy="5949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9438" y="477898"/>
            <a:ext cx="4108450" cy="565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80276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467544" y="404664"/>
            <a:ext cx="1800200" cy="144016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7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B</a:t>
            </a:r>
            <a:endParaRPr lang="cs-CZ" sz="7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" name="Šipka doleva 5">
            <a:hlinkClick r:id="rId2" action="ppaction://hlinksldjump"/>
          </p:cNvPr>
          <p:cNvSpPr/>
          <p:nvPr/>
        </p:nvSpPr>
        <p:spPr>
          <a:xfrm>
            <a:off x="179512" y="5877272"/>
            <a:ext cx="1296144" cy="720080"/>
          </a:xfrm>
          <a:prstGeom prst="left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TextovéPole 1"/>
          <p:cNvSpPr txBox="1"/>
          <p:nvPr/>
        </p:nvSpPr>
        <p:spPr>
          <a:xfrm>
            <a:off x="2582416" y="859856"/>
            <a:ext cx="58326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>
                <a:solidFill>
                  <a:schemeClr val="tx2">
                    <a:lumMod val="75000"/>
                  </a:schemeClr>
                </a:solidFill>
              </a:rPr>
              <a:t>Škodlivý brouk </a:t>
            </a:r>
            <a:r>
              <a:rPr lang="cs-CZ" sz="3200" smtClean="0">
                <a:solidFill>
                  <a:schemeClr val="tx2">
                    <a:lumMod val="75000"/>
                  </a:schemeClr>
                </a:solidFill>
              </a:rPr>
              <a:t>v </a:t>
            </a:r>
            <a:r>
              <a:rPr lang="cs-CZ" sz="3200" smtClean="0">
                <a:solidFill>
                  <a:schemeClr val="tx2">
                    <a:lumMod val="75000"/>
                  </a:schemeClr>
                </a:solidFill>
              </a:rPr>
              <a:t>mouce.</a:t>
            </a:r>
            <a:endParaRPr lang="cs-CZ" sz="32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6824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>
            <a:hlinkClick r:id="rId2" action="ppaction://hlinksldjump"/>
          </p:cNvPr>
          <p:cNvSpPr/>
          <p:nvPr/>
        </p:nvSpPr>
        <p:spPr>
          <a:xfrm>
            <a:off x="395536" y="404664"/>
            <a:ext cx="1800200" cy="144016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7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</a:t>
            </a:r>
            <a:endParaRPr lang="cs-CZ" sz="7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2528423" y="429041"/>
            <a:ext cx="640871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>
                <a:solidFill>
                  <a:schemeClr val="tx2">
                    <a:lumMod val="50000"/>
                  </a:schemeClr>
                </a:solidFill>
              </a:rPr>
              <a:t>Hlodavec s velkýma ušima, očima a s dlouhým ocasem.</a:t>
            </a:r>
            <a:endParaRPr lang="cs-CZ" sz="32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" name="Šipka doleva 4">
            <a:hlinkClick r:id="rId3" action="ppaction://hlinksldjump"/>
          </p:cNvPr>
          <p:cNvSpPr/>
          <p:nvPr/>
        </p:nvSpPr>
        <p:spPr>
          <a:xfrm>
            <a:off x="179512" y="5877272"/>
            <a:ext cx="1296144" cy="720080"/>
          </a:xfrm>
          <a:prstGeom prst="left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2807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11560" y="188640"/>
            <a:ext cx="7704856" cy="101566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cs-CZ" sz="60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CO JE TO MYŠICE?</a:t>
            </a:r>
            <a:endParaRPr lang="cs-CZ" sz="60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7" name="TextovéPole 6">
            <a:hlinkClick r:id="rId3" action="ppaction://hlinksldjump"/>
          </p:cNvPr>
          <p:cNvSpPr txBox="1"/>
          <p:nvPr/>
        </p:nvSpPr>
        <p:spPr>
          <a:xfrm>
            <a:off x="323528" y="6163272"/>
            <a:ext cx="59766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HLAVNÍ MENU</a:t>
            </a:r>
            <a:endParaRPr lang="cs-CZ" sz="3200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6" name="Obdélník 5">
            <a:hlinkClick r:id="rId4" action="ppaction://hlinksldjump"/>
          </p:cNvPr>
          <p:cNvSpPr/>
          <p:nvPr/>
        </p:nvSpPr>
        <p:spPr>
          <a:xfrm>
            <a:off x="407903" y="1722283"/>
            <a:ext cx="1800200" cy="144016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7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</a:t>
            </a:r>
            <a:endParaRPr lang="cs-CZ" sz="7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2540790" y="1746660"/>
            <a:ext cx="640871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>
                <a:solidFill>
                  <a:schemeClr val="tx2">
                    <a:lumMod val="50000"/>
                  </a:schemeClr>
                </a:solidFill>
              </a:rPr>
              <a:t>Hlodavec s velkýma ušima, očima a s dlouhým ocasem.</a:t>
            </a:r>
            <a:endParaRPr lang="cs-CZ" sz="3200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2758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7" grpId="0"/>
      <p:bldP spid="6" grpId="0" animBg="1"/>
      <p:bldP spid="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11560" y="188640"/>
            <a:ext cx="7704856" cy="101566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cs-CZ" sz="60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CO JE TO M_KÁNÍ?</a:t>
            </a:r>
            <a:endParaRPr lang="cs-CZ" sz="60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3" name="Obdélník 2">
            <a:hlinkClick r:id="rId2" action="ppaction://hlinksldjump"/>
          </p:cNvPr>
          <p:cNvSpPr/>
          <p:nvPr/>
        </p:nvSpPr>
        <p:spPr>
          <a:xfrm>
            <a:off x="751353" y="1658322"/>
            <a:ext cx="1800200" cy="144016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7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</a:t>
            </a:r>
            <a:endParaRPr lang="cs-CZ" sz="7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4" name="Obdélník 3">
            <a:hlinkClick r:id="rId3" action="ppaction://hlinksldjump"/>
          </p:cNvPr>
          <p:cNvSpPr/>
          <p:nvPr/>
        </p:nvSpPr>
        <p:spPr>
          <a:xfrm>
            <a:off x="3563888" y="1628800"/>
            <a:ext cx="1800200" cy="144016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7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B</a:t>
            </a:r>
            <a:endParaRPr lang="cs-CZ" sz="7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5" name="Obdélník 4">
            <a:hlinkClick r:id="rId4" action="ppaction://hlinksldjump"/>
          </p:cNvPr>
          <p:cNvSpPr/>
          <p:nvPr/>
        </p:nvSpPr>
        <p:spPr>
          <a:xfrm>
            <a:off x="6387186" y="1658322"/>
            <a:ext cx="1800200" cy="144016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7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</a:t>
            </a:r>
            <a:endParaRPr lang="cs-CZ" sz="7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7" name="TextovéPole 6">
            <a:hlinkClick r:id="rId5" action="ppaction://hlinksldjump"/>
          </p:cNvPr>
          <p:cNvSpPr txBox="1"/>
          <p:nvPr/>
        </p:nvSpPr>
        <p:spPr>
          <a:xfrm>
            <a:off x="4907512" y="6165303"/>
            <a:ext cx="42364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SPRÁVNÁ ODPOVĚĎ</a:t>
            </a:r>
            <a:endParaRPr lang="cs-CZ" sz="3200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51278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539552" y="404664"/>
            <a:ext cx="1800200" cy="144016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7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</a:t>
            </a:r>
            <a:endParaRPr lang="cs-CZ" sz="7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2545191" y="339914"/>
            <a:ext cx="64087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>
                <a:solidFill>
                  <a:schemeClr val="tx2">
                    <a:lumMod val="50000"/>
                  </a:schemeClr>
                </a:solidFill>
              </a:rPr>
              <a:t>V textilním průmyslu způsob úpravy vláken probíhající na mykacích strojích. </a:t>
            </a:r>
            <a:endParaRPr lang="cs-CZ" sz="32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" name="Šipka doleva 4">
            <a:hlinkClick r:id="rId2" action="ppaction://hlinksldjump"/>
          </p:cNvPr>
          <p:cNvSpPr/>
          <p:nvPr/>
        </p:nvSpPr>
        <p:spPr>
          <a:xfrm>
            <a:off x="179512" y="5949280"/>
            <a:ext cx="1296144" cy="720080"/>
          </a:xfrm>
          <a:prstGeom prst="left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3889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539552" y="476672"/>
            <a:ext cx="1800200" cy="144016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7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B</a:t>
            </a:r>
            <a:endParaRPr lang="cs-CZ" sz="7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2515281" y="658143"/>
            <a:ext cx="640871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>
                <a:solidFill>
                  <a:schemeClr val="tx2">
                    <a:lumMod val="50000"/>
                  </a:schemeClr>
                </a:solidFill>
              </a:rPr>
              <a:t>Způsob oslovování – vykání, tykání a zastaralé mykání.</a:t>
            </a:r>
            <a:endParaRPr lang="cs-CZ" sz="32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" name="Šipka doleva 5">
            <a:hlinkClick r:id="rId2" action="ppaction://hlinksldjump"/>
          </p:cNvPr>
          <p:cNvSpPr/>
          <p:nvPr/>
        </p:nvSpPr>
        <p:spPr>
          <a:xfrm>
            <a:off x="179512" y="5877272"/>
            <a:ext cx="1296144" cy="720080"/>
          </a:xfrm>
          <a:prstGeom prst="left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6012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539552" y="476672"/>
            <a:ext cx="1800200" cy="144016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7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</a:t>
            </a:r>
            <a:endParaRPr lang="cs-CZ" sz="7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2515281" y="904364"/>
            <a:ext cx="64087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>
                <a:solidFill>
                  <a:schemeClr val="tx2">
                    <a:lumMod val="50000"/>
                  </a:schemeClr>
                </a:solidFill>
              </a:rPr>
              <a:t>Pletení jednou jehlicí.</a:t>
            </a:r>
            <a:endParaRPr lang="cs-CZ" sz="32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" name="Šipka doleva 4">
            <a:hlinkClick r:id="rId2" action="ppaction://hlinksldjump"/>
          </p:cNvPr>
          <p:cNvSpPr/>
          <p:nvPr/>
        </p:nvSpPr>
        <p:spPr>
          <a:xfrm>
            <a:off x="179512" y="5877272"/>
            <a:ext cx="1296144" cy="720080"/>
          </a:xfrm>
          <a:prstGeom prst="left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4153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11560" y="188640"/>
            <a:ext cx="7704856" cy="101566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cs-CZ" sz="60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CO JE TO MYKÁNÍ?</a:t>
            </a:r>
            <a:endParaRPr lang="cs-CZ" sz="60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7" name="TextovéPole 6">
            <a:hlinkClick r:id="rId2" action="ppaction://hlinksldjump"/>
          </p:cNvPr>
          <p:cNvSpPr txBox="1"/>
          <p:nvPr/>
        </p:nvSpPr>
        <p:spPr>
          <a:xfrm>
            <a:off x="202998" y="5880228"/>
            <a:ext cx="56886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HLAVNÍ MENU</a:t>
            </a:r>
            <a:endParaRPr lang="cs-CZ" sz="3600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611560" y="1968822"/>
            <a:ext cx="1800200" cy="144016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7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</a:t>
            </a:r>
            <a:endParaRPr lang="cs-CZ" sz="7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2617199" y="1904072"/>
            <a:ext cx="64087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>
                <a:solidFill>
                  <a:schemeClr val="tx2">
                    <a:lumMod val="50000"/>
                  </a:schemeClr>
                </a:solidFill>
              </a:rPr>
              <a:t>V textilním průmyslu způsob úpravy vláken probíhající na mykacích strojích. </a:t>
            </a:r>
            <a:endParaRPr lang="cs-CZ" sz="3200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6742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7" grpId="0"/>
      <p:bldP spid="8" grpId="0" animBg="1"/>
      <p:bldP spid="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11560" y="188640"/>
            <a:ext cx="7704856" cy="101566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cs-CZ" sz="60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CO JE TO P_KOLA?</a:t>
            </a:r>
            <a:endParaRPr lang="cs-CZ" sz="60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3" name="Obdélník 2">
            <a:hlinkClick r:id="rId2" action="ppaction://hlinksldjump"/>
          </p:cNvPr>
          <p:cNvSpPr/>
          <p:nvPr/>
        </p:nvSpPr>
        <p:spPr>
          <a:xfrm>
            <a:off x="971600" y="1412776"/>
            <a:ext cx="1800200" cy="144016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7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</a:t>
            </a:r>
            <a:endParaRPr lang="cs-CZ" sz="7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4" name="Obdélník 3">
            <a:hlinkClick r:id="rId3" action="ppaction://hlinksldjump"/>
          </p:cNvPr>
          <p:cNvSpPr/>
          <p:nvPr/>
        </p:nvSpPr>
        <p:spPr>
          <a:xfrm>
            <a:off x="3707904" y="1412776"/>
            <a:ext cx="1800200" cy="144016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7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B</a:t>
            </a:r>
            <a:endParaRPr lang="cs-CZ" sz="7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5" name="Obdélník 4">
            <a:hlinkClick r:id="rId4" action="ppaction://hlinksldjump"/>
          </p:cNvPr>
          <p:cNvSpPr/>
          <p:nvPr/>
        </p:nvSpPr>
        <p:spPr>
          <a:xfrm>
            <a:off x="6300192" y="1412032"/>
            <a:ext cx="1800200" cy="144016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7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</a:t>
            </a:r>
            <a:endParaRPr lang="cs-CZ" sz="7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8" name="TextovéPole 7">
            <a:hlinkClick r:id="rId5" action="ppaction://hlinksldjump"/>
          </p:cNvPr>
          <p:cNvSpPr txBox="1"/>
          <p:nvPr/>
        </p:nvSpPr>
        <p:spPr>
          <a:xfrm>
            <a:off x="5076056" y="6021288"/>
            <a:ext cx="36364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SPRÁVNÁ ODPOVĚĎ</a:t>
            </a:r>
            <a:endParaRPr lang="cs-CZ" sz="3200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35322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467544" y="404664"/>
            <a:ext cx="1800200" cy="144016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7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</a:t>
            </a:r>
            <a:endParaRPr lang="cs-CZ" sz="7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2515281" y="476671"/>
            <a:ext cx="640871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>
                <a:solidFill>
                  <a:schemeClr val="tx2">
                    <a:lumMod val="50000"/>
                  </a:schemeClr>
                </a:solidFill>
              </a:rPr>
              <a:t>Místo, kde se </a:t>
            </a:r>
            <a:r>
              <a:rPr lang="cs-CZ" sz="3200" dirty="0" err="1" smtClean="0">
                <a:solidFill>
                  <a:schemeClr val="tx2">
                    <a:lumMod val="50000"/>
                  </a:schemeClr>
                </a:solidFill>
              </a:rPr>
              <a:t>piká</a:t>
            </a:r>
            <a:r>
              <a:rPr lang="cs-CZ" sz="3200" dirty="0" smtClean="0">
                <a:solidFill>
                  <a:schemeClr val="tx2">
                    <a:lumMod val="50000"/>
                  </a:schemeClr>
                </a:solidFill>
              </a:rPr>
              <a:t> při hře na schovávanou. </a:t>
            </a:r>
            <a:endParaRPr lang="cs-CZ" sz="32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8" name="Šipka doleva 7">
            <a:hlinkClick r:id="rId2" action="ppaction://hlinksldjump"/>
          </p:cNvPr>
          <p:cNvSpPr/>
          <p:nvPr/>
        </p:nvSpPr>
        <p:spPr>
          <a:xfrm>
            <a:off x="179512" y="5877272"/>
            <a:ext cx="1296144" cy="720080"/>
          </a:xfrm>
          <a:prstGeom prst="left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5982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Obdélník 15">
            <a:hlinkClick r:id="rId2" action="ppaction://hlinksldjump"/>
          </p:cNvPr>
          <p:cNvSpPr/>
          <p:nvPr/>
        </p:nvSpPr>
        <p:spPr>
          <a:xfrm>
            <a:off x="4862157" y="980728"/>
            <a:ext cx="2412268" cy="2304256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4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?</a:t>
            </a:r>
            <a:endParaRPr lang="cs-CZ" sz="44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  <p:sp>
        <p:nvSpPr>
          <p:cNvPr id="18" name="Obdélník 17">
            <a:hlinkClick r:id="rId3" action="ppaction://hlinksldjump"/>
          </p:cNvPr>
          <p:cNvSpPr/>
          <p:nvPr/>
        </p:nvSpPr>
        <p:spPr>
          <a:xfrm>
            <a:off x="4862157" y="3566414"/>
            <a:ext cx="2412268" cy="2304256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4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?</a:t>
            </a:r>
            <a:endParaRPr lang="cs-CZ" sz="44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  <p:sp>
        <p:nvSpPr>
          <p:cNvPr id="19" name="Obdélník 18">
            <a:hlinkClick r:id="rId4" action="ppaction://hlinksldjump"/>
          </p:cNvPr>
          <p:cNvSpPr/>
          <p:nvPr/>
        </p:nvSpPr>
        <p:spPr>
          <a:xfrm>
            <a:off x="1961710" y="3566414"/>
            <a:ext cx="2448272" cy="2304256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4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?</a:t>
            </a:r>
            <a:endParaRPr lang="cs-CZ" sz="44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  <p:sp>
        <p:nvSpPr>
          <p:cNvPr id="20" name="Obdélník 19">
            <a:hlinkClick r:id="rId5" action="ppaction://hlinksldjump"/>
          </p:cNvPr>
          <p:cNvSpPr/>
          <p:nvPr/>
        </p:nvSpPr>
        <p:spPr>
          <a:xfrm>
            <a:off x="1961710" y="980728"/>
            <a:ext cx="2412268" cy="2304256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4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?</a:t>
            </a:r>
            <a:endParaRPr lang="cs-CZ" sz="44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88885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611560" y="476672"/>
            <a:ext cx="1800200" cy="144016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7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B</a:t>
            </a:r>
            <a:endParaRPr lang="cs-CZ" sz="7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2515281" y="476672"/>
            <a:ext cx="640871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>
                <a:solidFill>
                  <a:schemeClr val="tx2">
                    <a:lumMod val="50000"/>
                  </a:schemeClr>
                </a:solidFill>
              </a:rPr>
              <a:t>Hudební dechový dřevěný nástroj. Malá flétna.</a:t>
            </a:r>
            <a:endParaRPr lang="cs-CZ" sz="32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" name="Šipka doleva 4">
            <a:hlinkClick r:id="rId2" action="ppaction://hlinksldjump"/>
          </p:cNvPr>
          <p:cNvSpPr/>
          <p:nvPr/>
        </p:nvSpPr>
        <p:spPr>
          <a:xfrm>
            <a:off x="179512" y="5877272"/>
            <a:ext cx="1296144" cy="720080"/>
          </a:xfrm>
          <a:prstGeom prst="left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6730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539552" y="476672"/>
            <a:ext cx="1800200" cy="144016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7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</a:t>
            </a:r>
            <a:endParaRPr lang="cs-CZ" sz="7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2515281" y="904364"/>
            <a:ext cx="64087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>
                <a:solidFill>
                  <a:schemeClr val="tx2">
                    <a:lumMod val="50000"/>
                  </a:schemeClr>
                </a:solidFill>
              </a:rPr>
              <a:t>Druh malého poníka.</a:t>
            </a:r>
            <a:endParaRPr lang="cs-CZ" sz="32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" name="Šipka doleva 4">
            <a:hlinkClick r:id="rId3" action="ppaction://hlinksldjump"/>
          </p:cNvPr>
          <p:cNvSpPr/>
          <p:nvPr/>
        </p:nvSpPr>
        <p:spPr>
          <a:xfrm>
            <a:off x="179512" y="5877272"/>
            <a:ext cx="1296144" cy="720080"/>
          </a:xfrm>
          <a:prstGeom prst="left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8034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ovéPole 7">
            <a:hlinkClick r:id="rId2" action="ppaction://hlinksldjump"/>
          </p:cNvPr>
          <p:cNvSpPr txBox="1"/>
          <p:nvPr/>
        </p:nvSpPr>
        <p:spPr>
          <a:xfrm>
            <a:off x="179512" y="5986379"/>
            <a:ext cx="26282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HLAVNÍ MENU</a:t>
            </a:r>
            <a:endParaRPr lang="cs-CZ" sz="2800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467544" y="1844824"/>
            <a:ext cx="1800200" cy="144016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7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</a:t>
            </a:r>
            <a:endParaRPr lang="cs-CZ" sz="7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2515281" y="1916831"/>
            <a:ext cx="640871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>
                <a:solidFill>
                  <a:schemeClr val="tx2">
                    <a:lumMod val="50000"/>
                  </a:schemeClr>
                </a:solidFill>
              </a:rPr>
              <a:t>Místo, kde se </a:t>
            </a:r>
            <a:r>
              <a:rPr lang="cs-CZ" sz="3200" dirty="0" err="1" smtClean="0">
                <a:solidFill>
                  <a:schemeClr val="tx2">
                    <a:lumMod val="50000"/>
                  </a:schemeClr>
                </a:solidFill>
              </a:rPr>
              <a:t>piká</a:t>
            </a:r>
            <a:r>
              <a:rPr lang="cs-CZ" sz="3200" dirty="0" smtClean="0">
                <a:solidFill>
                  <a:schemeClr val="tx2">
                    <a:lumMod val="50000"/>
                  </a:schemeClr>
                </a:solidFill>
              </a:rPr>
              <a:t> při hře na schovávanou. </a:t>
            </a:r>
            <a:endParaRPr lang="cs-CZ" sz="32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467544" y="3645024"/>
            <a:ext cx="1800200" cy="144016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7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B</a:t>
            </a:r>
            <a:endParaRPr lang="cs-CZ" sz="7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2371265" y="3645024"/>
            <a:ext cx="640871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>
                <a:solidFill>
                  <a:schemeClr val="tx2">
                    <a:lumMod val="50000"/>
                  </a:schemeClr>
                </a:solidFill>
              </a:rPr>
              <a:t>Hudební dechový dřevěný nástroj. Malá flétna.</a:t>
            </a:r>
            <a:endParaRPr lang="cs-CZ" sz="32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611560" y="188640"/>
            <a:ext cx="7704856" cy="101566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cs-CZ" sz="60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CO JE TO </a:t>
            </a:r>
            <a:r>
              <a:rPr lang="cs-CZ" sz="6000" b="1" cap="all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PiKOLA</a:t>
            </a:r>
            <a:r>
              <a:rPr lang="cs-CZ" sz="60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?</a:t>
            </a:r>
            <a:endParaRPr lang="cs-CZ" sz="60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44327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6" grpId="0" animBg="1"/>
      <p:bldP spid="7" grpId="0"/>
      <p:bldP spid="9" grpId="0" animBg="1"/>
      <p:bldP spid="10" grpId="0"/>
      <p:bldP spid="1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611560" y="188640"/>
            <a:ext cx="7704856" cy="101566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cs-CZ" sz="60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CO JE TO VÝM_K? </a:t>
            </a:r>
            <a:endParaRPr lang="cs-CZ" sz="60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5" name="Obdélník 4">
            <a:hlinkClick r:id="rId2" action="ppaction://hlinksldjump"/>
          </p:cNvPr>
          <p:cNvSpPr/>
          <p:nvPr/>
        </p:nvSpPr>
        <p:spPr>
          <a:xfrm>
            <a:off x="755576" y="1628800"/>
            <a:ext cx="1800200" cy="144016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7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</a:t>
            </a:r>
          </a:p>
        </p:txBody>
      </p:sp>
      <p:sp>
        <p:nvSpPr>
          <p:cNvPr id="6" name="Obdélník 5">
            <a:hlinkClick r:id="rId3" action="ppaction://hlinksldjump"/>
          </p:cNvPr>
          <p:cNvSpPr/>
          <p:nvPr/>
        </p:nvSpPr>
        <p:spPr>
          <a:xfrm>
            <a:off x="3563888" y="1628800"/>
            <a:ext cx="1800200" cy="144016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7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B</a:t>
            </a:r>
            <a:endParaRPr lang="cs-CZ" sz="7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7" name="Obdélník 6">
            <a:hlinkClick r:id="rId4" action="ppaction://hlinksldjump"/>
          </p:cNvPr>
          <p:cNvSpPr/>
          <p:nvPr/>
        </p:nvSpPr>
        <p:spPr>
          <a:xfrm>
            <a:off x="6372200" y="1628800"/>
            <a:ext cx="1800200" cy="144016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7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</a:t>
            </a:r>
            <a:endParaRPr lang="cs-CZ" sz="7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" name="TextovéPole 1">
            <a:hlinkClick r:id="rId5" action="ppaction://hlinksldjump"/>
          </p:cNvPr>
          <p:cNvSpPr txBox="1"/>
          <p:nvPr/>
        </p:nvSpPr>
        <p:spPr>
          <a:xfrm>
            <a:off x="5220072" y="5949280"/>
            <a:ext cx="36724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SPRÁVNÁ ODPOVĚĎ</a:t>
            </a:r>
            <a:endParaRPr lang="cs-CZ" sz="32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60321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23528" y="305094"/>
            <a:ext cx="1800200" cy="144016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7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</a:t>
            </a:r>
            <a:endParaRPr lang="cs-CZ" sz="7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2555776" y="514127"/>
            <a:ext cx="6192688" cy="58477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3200" dirty="0" smtClean="0">
                <a:solidFill>
                  <a:schemeClr val="tx2">
                    <a:lumMod val="75000"/>
                  </a:schemeClr>
                </a:solidFill>
              </a:rPr>
              <a:t>Vykopaná jáma na cestě.</a:t>
            </a:r>
            <a:endParaRPr lang="cs-CZ" sz="32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6" name="Šipka doleva 5">
            <a:hlinkClick r:id="rId2" action="ppaction://hlinksldjump"/>
          </p:cNvPr>
          <p:cNvSpPr/>
          <p:nvPr/>
        </p:nvSpPr>
        <p:spPr>
          <a:xfrm>
            <a:off x="179512" y="5877272"/>
            <a:ext cx="1296144" cy="720080"/>
          </a:xfrm>
          <a:prstGeom prst="left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5584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95536" y="343744"/>
            <a:ext cx="1800200" cy="144016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7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B</a:t>
            </a:r>
            <a:endParaRPr lang="cs-CZ" sz="7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2435843" y="771436"/>
            <a:ext cx="6408712" cy="58477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3200" dirty="0" smtClean="0">
                <a:solidFill>
                  <a:schemeClr val="tx2">
                    <a:lumMod val="75000"/>
                  </a:schemeClr>
                </a:solidFill>
              </a:rPr>
              <a:t>Gymnastický cvik.</a:t>
            </a:r>
            <a:endParaRPr lang="cs-CZ" sz="32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5" name="Šipka doleva 4">
            <a:hlinkClick r:id="rId2" action="ppaction://hlinksldjump"/>
          </p:cNvPr>
          <p:cNvSpPr/>
          <p:nvPr/>
        </p:nvSpPr>
        <p:spPr>
          <a:xfrm>
            <a:off x="179512" y="5877272"/>
            <a:ext cx="1296144" cy="720080"/>
          </a:xfrm>
          <a:prstGeom prst="left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2720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95536" y="404664"/>
            <a:ext cx="1800200" cy="144016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7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</a:t>
            </a:r>
            <a:endParaRPr lang="cs-CZ" sz="7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2627784" y="801578"/>
            <a:ext cx="61926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dirty="0" smtClean="0">
                <a:solidFill>
                  <a:schemeClr val="tx2">
                    <a:lumMod val="75000"/>
                  </a:schemeClr>
                </a:solidFill>
              </a:rPr>
              <a:t>Zlomený kotník.</a:t>
            </a:r>
            <a:endParaRPr lang="cs-CZ" sz="36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6" name="Šipka doleva 5">
            <a:hlinkClick r:id="rId2" action="ppaction://hlinksldjump"/>
          </p:cNvPr>
          <p:cNvSpPr/>
          <p:nvPr/>
        </p:nvSpPr>
        <p:spPr>
          <a:xfrm>
            <a:off x="179512" y="5877272"/>
            <a:ext cx="1296144" cy="720080"/>
          </a:xfrm>
          <a:prstGeom prst="left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6578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11560" y="188640"/>
            <a:ext cx="7704856" cy="101566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cs-CZ" sz="60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CO JE TO VÝMYK? </a:t>
            </a:r>
            <a:endParaRPr lang="cs-CZ" sz="60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8" name="TextovéPole 7">
            <a:hlinkClick r:id="rId2" action="ppaction://hlinksldjump"/>
          </p:cNvPr>
          <p:cNvSpPr txBox="1"/>
          <p:nvPr/>
        </p:nvSpPr>
        <p:spPr>
          <a:xfrm>
            <a:off x="179512" y="5949280"/>
            <a:ext cx="34563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HLAVNÍ MENU</a:t>
            </a:r>
            <a:endParaRPr lang="cs-CZ" sz="32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611560" y="1988840"/>
            <a:ext cx="1800200" cy="144016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7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B</a:t>
            </a:r>
            <a:endParaRPr lang="cs-CZ" sz="7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2651867" y="2416532"/>
            <a:ext cx="6408712" cy="584775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3200" dirty="0" smtClean="0">
                <a:solidFill>
                  <a:schemeClr val="tx2">
                    <a:lumMod val="75000"/>
                  </a:schemeClr>
                </a:solidFill>
              </a:rPr>
              <a:t>Gymnastický cvik.</a:t>
            </a:r>
            <a:endParaRPr lang="cs-CZ" sz="32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3943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8" grpId="0"/>
      <p:bldP spid="6" grpId="0" animBg="1"/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11560" y="188640"/>
            <a:ext cx="7704856" cy="101566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cs-CZ" sz="60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CO JE TO M_ŠICE?</a:t>
            </a:r>
            <a:endParaRPr lang="cs-CZ" sz="60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3" name="Obdélník 2">
            <a:hlinkClick r:id="rId2" action="ppaction://hlinksldjump"/>
          </p:cNvPr>
          <p:cNvSpPr/>
          <p:nvPr/>
        </p:nvSpPr>
        <p:spPr>
          <a:xfrm>
            <a:off x="755576" y="1628800"/>
            <a:ext cx="1800200" cy="144016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7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</a:t>
            </a:r>
            <a:endParaRPr lang="cs-CZ" sz="7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4" name="Obdélník 3">
            <a:hlinkClick r:id="rId3" action="ppaction://hlinksldjump"/>
          </p:cNvPr>
          <p:cNvSpPr/>
          <p:nvPr/>
        </p:nvSpPr>
        <p:spPr>
          <a:xfrm>
            <a:off x="3563888" y="1628800"/>
            <a:ext cx="1800200" cy="144016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7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B</a:t>
            </a:r>
            <a:endParaRPr lang="cs-CZ" sz="7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5" name="Obdélník 4">
            <a:hlinkClick r:id="rId4" action="ppaction://hlinksldjump"/>
          </p:cNvPr>
          <p:cNvSpPr/>
          <p:nvPr/>
        </p:nvSpPr>
        <p:spPr>
          <a:xfrm>
            <a:off x="6372200" y="1628800"/>
            <a:ext cx="1800200" cy="144016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7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</a:t>
            </a:r>
            <a:endParaRPr lang="cs-CZ" sz="7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7" name="TextovéPole 6">
            <a:hlinkClick r:id="rId5" action="ppaction://hlinksldjump"/>
          </p:cNvPr>
          <p:cNvSpPr txBox="1"/>
          <p:nvPr/>
        </p:nvSpPr>
        <p:spPr>
          <a:xfrm>
            <a:off x="5220072" y="5981753"/>
            <a:ext cx="36724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SPRÁVNÁ ODPOVĚĎ</a:t>
            </a:r>
            <a:endParaRPr lang="cs-CZ" sz="3200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97466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467544" y="404664"/>
            <a:ext cx="1800200" cy="144016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7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</a:t>
            </a:r>
            <a:endParaRPr lang="cs-CZ" sz="7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2556845" y="586135"/>
            <a:ext cx="640871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>
                <a:solidFill>
                  <a:schemeClr val="tx2">
                    <a:lumMod val="75000"/>
                  </a:schemeClr>
                </a:solidFill>
              </a:rPr>
              <a:t>Hmyz létající v blízkosti vod žijící velmi krátce.</a:t>
            </a:r>
            <a:endParaRPr lang="cs-CZ" sz="32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5" name="Šipka doleva 4">
            <a:hlinkClick r:id="rId2" action="ppaction://hlinksldjump"/>
          </p:cNvPr>
          <p:cNvSpPr/>
          <p:nvPr/>
        </p:nvSpPr>
        <p:spPr>
          <a:xfrm>
            <a:off x="179512" y="5877272"/>
            <a:ext cx="1296144" cy="720080"/>
          </a:xfrm>
          <a:prstGeom prst="left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7355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305</TotalTime>
  <Words>217</Words>
  <Application>Microsoft Office PowerPoint</Application>
  <PresentationFormat>Předvádění na obrazovce (4:3)</PresentationFormat>
  <Paragraphs>68</Paragraphs>
  <Slides>22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3" baseType="lpstr">
      <vt:lpstr>Motiv systému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Weidlichová</dc:creator>
  <cp:lastModifiedBy>Weidlichová</cp:lastModifiedBy>
  <cp:revision>50</cp:revision>
  <dcterms:created xsi:type="dcterms:W3CDTF">2012-06-05T18:34:01Z</dcterms:created>
  <dcterms:modified xsi:type="dcterms:W3CDTF">2012-06-26T20:25:34Z</dcterms:modified>
</cp:coreProperties>
</file>